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Medium"/>
      <p:regular r:id="rId17"/>
    </p:embeddedFont>
    <p:embeddedFont>
      <p:font typeface="Roboto Medium"/>
      <p:regular r:id="rId18"/>
    </p:embeddedFont>
    <p:embeddedFont>
      <p:font typeface="Roboto Medium"/>
      <p:regular r:id="rId19"/>
    </p:embeddedFont>
    <p:embeddedFont>
      <p:font typeface="Roboto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7" Type="http://schemas.openxmlformats.org/officeDocument/2006/relationships/hyperlink" Target="#" TargetMode="External"/><Relationship Id="rId9" Type="http://schemas.openxmlformats.org/officeDocument/2006/relationships/hyperlink" Target="#"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8" Type="http://schemas.openxmlformats.org/officeDocument/2006/relationships/image" Target="../media/image-10-7.pn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edium" pitchFamily="34" charset="0"/>
                <a:ea typeface="Roboto Medium" pitchFamily="34" charset="-122"/>
                <a:cs typeface="Roboto Medium" pitchFamily="34" charset="-120"/>
              </a:rPr>
              <a:t>Multi-Agent AI Workflows for Financial Document Analysis</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Exploring a modular, scalable approach to automating complex financial document processing using specialized AI agents working in orchestrated collaboration.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3286" y="395407"/>
            <a:ext cx="5411867" cy="358378"/>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Roboto Medium" pitchFamily="34" charset="0"/>
                <a:ea typeface="Roboto Medium" pitchFamily="34" charset="-122"/>
                <a:cs typeface="Roboto Medium" pitchFamily="34" charset="-120"/>
              </a:rPr>
              <a:t>Implementation Roadmap: Getting Started</a:t>
            </a:r>
            <a:endParaRPr lang="en-US" sz="2250" dirty="0"/>
          </a:p>
        </p:txBody>
      </p:sp>
      <p:sp>
        <p:nvSpPr>
          <p:cNvPr id="3" name="Text 1"/>
          <p:cNvSpPr/>
          <p:nvPr/>
        </p:nvSpPr>
        <p:spPr>
          <a:xfrm>
            <a:off x="573286" y="1040368"/>
            <a:ext cx="13483828" cy="229314"/>
          </a:xfrm>
          <a:prstGeom prst="rect">
            <a:avLst/>
          </a:prstGeom>
          <a:noFill/>
          <a:ln/>
        </p:spPr>
        <p:txBody>
          <a:bodyPr wrap="non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Adopting multi-agent AI workflows requires careful planning, incremental rollout, and continuous refinement. Here's a practical approach to building your first production system.</a:t>
            </a:r>
            <a:endParaRPr lang="en-US" sz="1100" dirty="0"/>
          </a:p>
        </p:txBody>
      </p:sp>
      <p:sp>
        <p:nvSpPr>
          <p:cNvPr id="4" name="Shape 2"/>
          <p:cNvSpPr/>
          <p:nvPr/>
        </p:nvSpPr>
        <p:spPr>
          <a:xfrm>
            <a:off x="716637" y="1645801"/>
            <a:ext cx="143232" cy="839986"/>
          </a:xfrm>
          <a:prstGeom prst="roundRect">
            <a:avLst>
              <a:gd name="adj" fmla="val 42031"/>
            </a:avLst>
          </a:prstGeom>
          <a:solidFill>
            <a:srgbClr val="182567"/>
          </a:solidFill>
          <a:ln w="7620">
            <a:solidFill>
              <a:srgbClr val="313E80"/>
            </a:solidFill>
            <a:prstDash val="solid"/>
          </a:ln>
        </p:spPr>
      </p:sp>
      <p:sp>
        <p:nvSpPr>
          <p:cNvPr id="5" name="Shape 3"/>
          <p:cNvSpPr/>
          <p:nvPr/>
        </p:nvSpPr>
        <p:spPr>
          <a:xfrm>
            <a:off x="573286" y="1551742"/>
            <a:ext cx="429935" cy="429935"/>
          </a:xfrm>
          <a:prstGeom prst="roundRect">
            <a:avLst>
              <a:gd name="adj" fmla="val 106342"/>
            </a:avLst>
          </a:prstGeom>
          <a:solidFill>
            <a:srgbClr val="182567"/>
          </a:solidFill>
          <a:ln w="7620">
            <a:solidFill>
              <a:srgbClr val="313E80"/>
            </a:solidFill>
            <a:prstDash val="solid"/>
          </a:ln>
        </p:spPr>
      </p:sp>
      <p:pic>
        <p:nvPicPr>
          <p:cNvPr id="6" name="Image 0" descr="preencoded.png">    </p:cNvPr>
          <p:cNvPicPr>
            <a:picLocks noChangeAspect="1"/>
          </p:cNvPicPr>
          <p:nvPr/>
        </p:nvPicPr>
        <p:blipFill>
          <a:blip r:embed="rId1"/>
          <a:stretch>
            <a:fillRect/>
          </a:stretch>
        </p:blipFill>
        <p:spPr>
          <a:xfrm>
            <a:off x="680799" y="1632347"/>
            <a:ext cx="214908" cy="268724"/>
          </a:xfrm>
          <a:prstGeom prst="rect">
            <a:avLst/>
          </a:prstGeom>
        </p:spPr>
      </p:pic>
      <p:sp>
        <p:nvSpPr>
          <p:cNvPr id="7" name="Text 4"/>
          <p:cNvSpPr/>
          <p:nvPr/>
        </p:nvSpPr>
        <p:spPr>
          <a:xfrm>
            <a:off x="1146453" y="1574125"/>
            <a:ext cx="1990249" cy="223957"/>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Roboto Medium" pitchFamily="34" charset="0"/>
                <a:ea typeface="Roboto Medium" pitchFamily="34" charset="-122"/>
                <a:cs typeface="Roboto Medium" pitchFamily="34" charset="-120"/>
              </a:rPr>
              <a:t>Define Agent Boundaries</a:t>
            </a:r>
            <a:endParaRPr lang="en-US" sz="1400" dirty="0"/>
          </a:p>
        </p:txBody>
      </p:sp>
      <p:sp>
        <p:nvSpPr>
          <p:cNvPr id="8" name="Text 5"/>
          <p:cNvSpPr/>
          <p:nvPr/>
        </p:nvSpPr>
        <p:spPr>
          <a:xfrm>
            <a:off x="1146453" y="1884045"/>
            <a:ext cx="12910661" cy="458629"/>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Map your existing workflow to identify natural divisions of labor. Each handoff point between human specialists is a candidate for an agent boundary. Document inputs, outputs, and success criteria for each agent before writing any code.</a:t>
            </a:r>
            <a:endParaRPr lang="en-US" sz="1100" dirty="0"/>
          </a:p>
        </p:txBody>
      </p:sp>
      <p:sp>
        <p:nvSpPr>
          <p:cNvPr id="9" name="Shape 6"/>
          <p:cNvSpPr/>
          <p:nvPr/>
        </p:nvSpPr>
        <p:spPr>
          <a:xfrm>
            <a:off x="931545" y="2844046"/>
            <a:ext cx="143232" cy="839986"/>
          </a:xfrm>
          <a:prstGeom prst="roundRect">
            <a:avLst>
              <a:gd name="adj" fmla="val 42031"/>
            </a:avLst>
          </a:prstGeom>
          <a:solidFill>
            <a:srgbClr val="182567"/>
          </a:solidFill>
          <a:ln w="7620">
            <a:solidFill>
              <a:srgbClr val="313E80"/>
            </a:solidFill>
            <a:prstDash val="solid"/>
          </a:ln>
        </p:spPr>
      </p:sp>
      <p:sp>
        <p:nvSpPr>
          <p:cNvPr id="10" name="Shape 7"/>
          <p:cNvSpPr/>
          <p:nvPr/>
        </p:nvSpPr>
        <p:spPr>
          <a:xfrm>
            <a:off x="788194" y="2749987"/>
            <a:ext cx="429935" cy="429935"/>
          </a:xfrm>
          <a:prstGeom prst="roundRect">
            <a:avLst>
              <a:gd name="adj" fmla="val 106342"/>
            </a:avLst>
          </a:prstGeom>
          <a:solidFill>
            <a:srgbClr val="182567"/>
          </a:solidFill>
          <a:ln w="7620">
            <a:solidFill>
              <a:srgbClr val="313E80"/>
            </a:solidFill>
            <a:prstDash val="solid"/>
          </a:ln>
        </p:spPr>
      </p:sp>
      <p:pic>
        <p:nvPicPr>
          <p:cNvPr id="11" name="Image 1" descr="preencoded.png">    </p:cNvPr>
          <p:cNvPicPr>
            <a:picLocks noChangeAspect="1"/>
          </p:cNvPicPr>
          <p:nvPr/>
        </p:nvPicPr>
        <p:blipFill>
          <a:blip r:embed="rId2"/>
          <a:stretch>
            <a:fillRect/>
          </a:stretch>
        </p:blipFill>
        <p:spPr>
          <a:xfrm>
            <a:off x="895707" y="2830592"/>
            <a:ext cx="214908" cy="268724"/>
          </a:xfrm>
          <a:prstGeom prst="rect">
            <a:avLst/>
          </a:prstGeom>
        </p:spPr>
      </p:pic>
      <p:sp>
        <p:nvSpPr>
          <p:cNvPr id="12" name="Text 8"/>
          <p:cNvSpPr/>
          <p:nvPr/>
        </p:nvSpPr>
        <p:spPr>
          <a:xfrm>
            <a:off x="1361361" y="2772370"/>
            <a:ext cx="1812846" cy="223957"/>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Roboto Medium" pitchFamily="34" charset="0"/>
                <a:ea typeface="Roboto Medium" pitchFamily="34" charset="-122"/>
                <a:cs typeface="Roboto Medium" pitchFamily="34" charset="-120"/>
              </a:rPr>
              <a:t>Build Proof of Concept</a:t>
            </a:r>
            <a:endParaRPr lang="en-US" sz="1400" dirty="0"/>
          </a:p>
        </p:txBody>
      </p:sp>
      <p:sp>
        <p:nvSpPr>
          <p:cNvPr id="13" name="Text 9"/>
          <p:cNvSpPr/>
          <p:nvPr/>
        </p:nvSpPr>
        <p:spPr>
          <a:xfrm>
            <a:off x="1361361" y="3082290"/>
            <a:ext cx="12695753" cy="458629"/>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Start with a simplified pipeline using 2-3 core agents. Focus on demonstrating end-to-end flow with real data rather than perfecting individual components. Use this POC to validate assumptions and gather stakeholder feedback.</a:t>
            </a:r>
            <a:endParaRPr lang="en-US" sz="1100" dirty="0"/>
          </a:p>
        </p:txBody>
      </p:sp>
      <p:sp>
        <p:nvSpPr>
          <p:cNvPr id="14" name="Shape 10"/>
          <p:cNvSpPr/>
          <p:nvPr/>
        </p:nvSpPr>
        <p:spPr>
          <a:xfrm>
            <a:off x="1146572" y="4042291"/>
            <a:ext cx="143232" cy="839986"/>
          </a:xfrm>
          <a:prstGeom prst="roundRect">
            <a:avLst>
              <a:gd name="adj" fmla="val 42031"/>
            </a:avLst>
          </a:prstGeom>
          <a:solidFill>
            <a:srgbClr val="182567"/>
          </a:solidFill>
          <a:ln w="7620">
            <a:solidFill>
              <a:srgbClr val="313E80"/>
            </a:solidFill>
            <a:prstDash val="solid"/>
          </a:ln>
        </p:spPr>
      </p:sp>
      <p:sp>
        <p:nvSpPr>
          <p:cNvPr id="15" name="Shape 11"/>
          <p:cNvSpPr/>
          <p:nvPr/>
        </p:nvSpPr>
        <p:spPr>
          <a:xfrm>
            <a:off x="1003221" y="3948232"/>
            <a:ext cx="429935" cy="429935"/>
          </a:xfrm>
          <a:prstGeom prst="roundRect">
            <a:avLst>
              <a:gd name="adj" fmla="val 106342"/>
            </a:avLst>
          </a:prstGeom>
          <a:solidFill>
            <a:srgbClr val="182567"/>
          </a:solidFill>
          <a:ln w="7620">
            <a:solidFill>
              <a:srgbClr val="313E80"/>
            </a:solidFill>
            <a:prstDash val="solid"/>
          </a:ln>
        </p:spPr>
      </p:sp>
      <p:pic>
        <p:nvPicPr>
          <p:cNvPr id="16" name="Image 2" descr="preencoded.png">    </p:cNvPr>
          <p:cNvPicPr>
            <a:picLocks noChangeAspect="1"/>
          </p:cNvPicPr>
          <p:nvPr/>
        </p:nvPicPr>
        <p:blipFill>
          <a:blip r:embed="rId3"/>
          <a:stretch>
            <a:fillRect/>
          </a:stretch>
        </p:blipFill>
        <p:spPr>
          <a:xfrm>
            <a:off x="1110734" y="4028837"/>
            <a:ext cx="214908" cy="268724"/>
          </a:xfrm>
          <a:prstGeom prst="rect">
            <a:avLst/>
          </a:prstGeom>
        </p:spPr>
      </p:pic>
      <p:sp>
        <p:nvSpPr>
          <p:cNvPr id="17" name="Text 12"/>
          <p:cNvSpPr/>
          <p:nvPr/>
        </p:nvSpPr>
        <p:spPr>
          <a:xfrm>
            <a:off x="1576388" y="3970615"/>
            <a:ext cx="1853208" cy="223957"/>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Roboto Medium" pitchFamily="34" charset="0"/>
                <a:ea typeface="Roboto Medium" pitchFamily="34" charset="-122"/>
                <a:cs typeface="Roboto Medium" pitchFamily="34" charset="-120"/>
              </a:rPr>
              <a:t>Integrate Orchestration</a:t>
            </a:r>
            <a:endParaRPr lang="en-US" sz="1400" dirty="0"/>
          </a:p>
        </p:txBody>
      </p:sp>
      <p:sp>
        <p:nvSpPr>
          <p:cNvPr id="18" name="Text 13"/>
          <p:cNvSpPr/>
          <p:nvPr/>
        </p:nvSpPr>
        <p:spPr>
          <a:xfrm>
            <a:off x="1576388" y="4280535"/>
            <a:ext cx="12480727" cy="458629"/>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Implement the coordination layer that manages agent interactions, handles errors, and provides observability. This is the backbone that transforms individual agents into a cohesive system. Invest in logging, monitoring, and debugging tools early.</a:t>
            </a:r>
            <a:endParaRPr lang="en-US" sz="1100" dirty="0"/>
          </a:p>
        </p:txBody>
      </p:sp>
      <p:sp>
        <p:nvSpPr>
          <p:cNvPr id="19" name="Shape 14"/>
          <p:cNvSpPr/>
          <p:nvPr/>
        </p:nvSpPr>
        <p:spPr>
          <a:xfrm>
            <a:off x="1361599" y="5240536"/>
            <a:ext cx="143232" cy="839986"/>
          </a:xfrm>
          <a:prstGeom prst="roundRect">
            <a:avLst>
              <a:gd name="adj" fmla="val 42031"/>
            </a:avLst>
          </a:prstGeom>
          <a:solidFill>
            <a:srgbClr val="182567"/>
          </a:solidFill>
          <a:ln w="7620">
            <a:solidFill>
              <a:srgbClr val="313E80"/>
            </a:solidFill>
            <a:prstDash val="solid"/>
          </a:ln>
        </p:spPr>
      </p:sp>
      <p:sp>
        <p:nvSpPr>
          <p:cNvPr id="20" name="Shape 15"/>
          <p:cNvSpPr/>
          <p:nvPr/>
        </p:nvSpPr>
        <p:spPr>
          <a:xfrm>
            <a:off x="1218248" y="5146477"/>
            <a:ext cx="429935" cy="429935"/>
          </a:xfrm>
          <a:prstGeom prst="roundRect">
            <a:avLst>
              <a:gd name="adj" fmla="val 106342"/>
            </a:avLst>
          </a:prstGeom>
          <a:solidFill>
            <a:srgbClr val="182567"/>
          </a:solidFill>
          <a:ln w="7620">
            <a:solidFill>
              <a:srgbClr val="313E80"/>
            </a:solidFill>
            <a:prstDash val="solid"/>
          </a:ln>
        </p:spPr>
      </p:sp>
      <p:pic>
        <p:nvPicPr>
          <p:cNvPr id="21" name="Image 3" descr="preencoded.png">    </p:cNvPr>
          <p:cNvPicPr>
            <a:picLocks noChangeAspect="1"/>
          </p:cNvPicPr>
          <p:nvPr/>
        </p:nvPicPr>
        <p:blipFill>
          <a:blip r:embed="rId4"/>
          <a:stretch>
            <a:fillRect/>
          </a:stretch>
        </p:blipFill>
        <p:spPr>
          <a:xfrm>
            <a:off x="1325761" y="5227082"/>
            <a:ext cx="214908" cy="268724"/>
          </a:xfrm>
          <a:prstGeom prst="rect">
            <a:avLst/>
          </a:prstGeom>
        </p:spPr>
      </p:pic>
      <p:sp>
        <p:nvSpPr>
          <p:cNvPr id="22" name="Text 16"/>
          <p:cNvSpPr/>
          <p:nvPr/>
        </p:nvSpPr>
        <p:spPr>
          <a:xfrm>
            <a:off x="1791414" y="5168860"/>
            <a:ext cx="1791653" cy="223957"/>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Roboto Medium" pitchFamily="34" charset="0"/>
                <a:ea typeface="Roboto Medium" pitchFamily="34" charset="-122"/>
                <a:cs typeface="Roboto Medium" pitchFamily="34" charset="-120"/>
              </a:rPr>
              <a:t>Test and Refine</a:t>
            </a:r>
            <a:endParaRPr lang="en-US" sz="1400" dirty="0"/>
          </a:p>
        </p:txBody>
      </p:sp>
      <p:sp>
        <p:nvSpPr>
          <p:cNvPr id="23" name="Text 17"/>
          <p:cNvSpPr/>
          <p:nvPr/>
        </p:nvSpPr>
        <p:spPr>
          <a:xfrm>
            <a:off x="1791414" y="5478780"/>
            <a:ext cx="12265700" cy="458629"/>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Run comprehensive tests with diverse document types, edge cases, and failure scenarios. Measure accuracy, latency, and reliability metrics. Iterate on agent logic and orchestration rules based on real-world performance data.</a:t>
            </a:r>
            <a:endParaRPr lang="en-US" sz="1100" dirty="0"/>
          </a:p>
        </p:txBody>
      </p:sp>
      <p:sp>
        <p:nvSpPr>
          <p:cNvPr id="24" name="Shape 18"/>
          <p:cNvSpPr/>
          <p:nvPr/>
        </p:nvSpPr>
        <p:spPr>
          <a:xfrm>
            <a:off x="1146572" y="6438781"/>
            <a:ext cx="143232" cy="839986"/>
          </a:xfrm>
          <a:prstGeom prst="roundRect">
            <a:avLst>
              <a:gd name="adj" fmla="val 42031"/>
            </a:avLst>
          </a:prstGeom>
          <a:solidFill>
            <a:srgbClr val="182567"/>
          </a:solidFill>
          <a:ln w="7620">
            <a:solidFill>
              <a:srgbClr val="313E80"/>
            </a:solidFill>
            <a:prstDash val="solid"/>
          </a:ln>
        </p:spPr>
      </p:sp>
      <p:sp>
        <p:nvSpPr>
          <p:cNvPr id="25" name="Shape 19"/>
          <p:cNvSpPr/>
          <p:nvPr/>
        </p:nvSpPr>
        <p:spPr>
          <a:xfrm>
            <a:off x="1003221" y="6344722"/>
            <a:ext cx="429935" cy="429935"/>
          </a:xfrm>
          <a:prstGeom prst="roundRect">
            <a:avLst>
              <a:gd name="adj" fmla="val 106342"/>
            </a:avLst>
          </a:prstGeom>
          <a:solidFill>
            <a:srgbClr val="182567"/>
          </a:solidFill>
          <a:ln w="7620">
            <a:solidFill>
              <a:srgbClr val="313E80"/>
            </a:solidFill>
            <a:prstDash val="solid"/>
          </a:ln>
        </p:spPr>
      </p:sp>
      <p:pic>
        <p:nvPicPr>
          <p:cNvPr id="26" name="Image 4" descr="preencoded.png">    </p:cNvPr>
          <p:cNvPicPr>
            <a:picLocks noChangeAspect="1"/>
          </p:cNvPicPr>
          <p:nvPr/>
        </p:nvPicPr>
        <p:blipFill>
          <a:blip r:embed="rId5"/>
          <a:stretch>
            <a:fillRect/>
          </a:stretch>
        </p:blipFill>
        <p:spPr>
          <a:xfrm>
            <a:off x="1110734" y="6425327"/>
            <a:ext cx="214908" cy="268724"/>
          </a:xfrm>
          <a:prstGeom prst="rect">
            <a:avLst/>
          </a:prstGeom>
        </p:spPr>
      </p:pic>
      <p:sp>
        <p:nvSpPr>
          <p:cNvPr id="27" name="Text 20"/>
          <p:cNvSpPr/>
          <p:nvPr/>
        </p:nvSpPr>
        <p:spPr>
          <a:xfrm>
            <a:off x="1576388" y="6367105"/>
            <a:ext cx="1791653" cy="223957"/>
          </a:xfrm>
          <a:prstGeom prst="rect">
            <a:avLst/>
          </a:prstGeom>
          <a:noFill/>
          <a:ln/>
        </p:spPr>
        <p:txBody>
          <a:bodyPr wrap="none" lIns="0" tIns="0" rIns="0" bIns="0" rtlCol="0" anchor="t"/>
          <a:lstStyle/>
          <a:p>
            <a:pPr algn="l" indent="0" marL="0">
              <a:lnSpc>
                <a:spcPts val="1750"/>
              </a:lnSpc>
              <a:buNone/>
            </a:pPr>
            <a:r>
              <a:rPr lang="en-US" sz="1400" dirty="0">
                <a:solidFill>
                  <a:srgbClr val="CFD0D8"/>
                </a:solidFill>
                <a:latin typeface="Roboto Medium" pitchFamily="34" charset="0"/>
                <a:ea typeface="Roboto Medium" pitchFamily="34" charset="-122"/>
                <a:cs typeface="Roboto Medium" pitchFamily="34" charset="-120"/>
              </a:rPr>
              <a:t>Deploy and Scale</a:t>
            </a:r>
            <a:endParaRPr lang="en-US" sz="1400" dirty="0"/>
          </a:p>
        </p:txBody>
      </p:sp>
      <p:sp>
        <p:nvSpPr>
          <p:cNvPr id="28" name="Text 21"/>
          <p:cNvSpPr/>
          <p:nvPr/>
        </p:nvSpPr>
        <p:spPr>
          <a:xfrm>
            <a:off x="1576388" y="6677025"/>
            <a:ext cx="12480727" cy="458629"/>
          </a:xfrm>
          <a:prstGeom prst="rect">
            <a:avLst/>
          </a:prstGeom>
          <a:noFill/>
          <a:ln/>
        </p:spPr>
        <p:txBody>
          <a:bodyPr wrap="square" lIns="0" tIns="0" rIns="0" bIns="0" rtlCol="0" anchor="t"/>
          <a:lstStyle/>
          <a:p>
            <a:pPr algn="l" indent="0" marL="0">
              <a:lnSpc>
                <a:spcPts val="1800"/>
              </a:lnSpc>
              <a:buNone/>
            </a:pPr>
            <a:r>
              <a:rPr lang="en-US" sz="1100" dirty="0">
                <a:solidFill>
                  <a:srgbClr val="CFD0D8"/>
                </a:solidFill>
                <a:latin typeface="Roboto" pitchFamily="34" charset="0"/>
                <a:ea typeface="Roboto" pitchFamily="34" charset="-122"/>
                <a:cs typeface="Roboto" pitchFamily="34" charset="-120"/>
              </a:rPr>
              <a:t>Roll out to production with monitoring dashboards and alerting. Start with a subset of documents or use cases, gradually expanding coverage. Continuously collect feedback and refine agents based on operational learnings and changing business requirements.</a:t>
            </a:r>
            <a:endParaRPr lang="en-US" sz="1100" dirty="0"/>
          </a:p>
        </p:txBody>
      </p:sp>
      <p:pic>
        <p:nvPicPr>
          <p:cNvPr id="29" name="Image 5" descr="preencoded.png">
            <a:hlinkClick r:id="rId7" tooltip=""/>
          </p:cNvPr>
          <p:cNvPicPr>
            <a:picLocks noChangeAspect="1"/>
          </p:cNvPicPr>
          <p:nvPr/>
        </p:nvPicPr>
        <p:blipFill>
          <a:blip r:embed="rId6"/>
          <a:stretch>
            <a:fillRect/>
          </a:stretch>
        </p:blipFill>
        <p:spPr>
          <a:xfrm>
            <a:off x="573286" y="7440097"/>
            <a:ext cx="1966436" cy="394097"/>
          </a:xfrm>
          <a:prstGeom prst="rect">
            <a:avLst/>
          </a:prstGeom>
        </p:spPr>
      </p:pic>
      <p:pic>
        <p:nvPicPr>
          <p:cNvPr id="30" name="Image 6" descr="preencoded.png">
            <a:hlinkClick r:id="rId9" tooltip=""/>
          </p:cNvPr>
          <p:cNvPicPr>
            <a:picLocks noChangeAspect="1"/>
          </p:cNvPicPr>
          <p:nvPr/>
        </p:nvPicPr>
        <p:blipFill>
          <a:blip r:embed="rId8"/>
          <a:stretch>
            <a:fillRect/>
          </a:stretch>
        </p:blipFill>
        <p:spPr>
          <a:xfrm>
            <a:off x="2611279" y="7440097"/>
            <a:ext cx="1733074" cy="3940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15716"/>
            <a:ext cx="8775025"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Architecture Overview: The Multi-Agent Paradigm</a:t>
            </a:r>
            <a:endParaRPr lang="en-US" sz="3100" dirty="0"/>
          </a:p>
        </p:txBody>
      </p:sp>
      <p:sp>
        <p:nvSpPr>
          <p:cNvPr id="3" name="Text 1"/>
          <p:cNvSpPr/>
          <p:nvPr/>
        </p:nvSpPr>
        <p:spPr>
          <a:xfrm>
            <a:off x="793790" y="2907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The Challenge</a:t>
            </a:r>
            <a:endParaRPr lang="en-US" sz="1950" dirty="0"/>
          </a:p>
        </p:txBody>
      </p:sp>
      <p:sp>
        <p:nvSpPr>
          <p:cNvPr id="4" name="Text 2"/>
          <p:cNvSpPr/>
          <p:nvPr/>
        </p:nvSpPr>
        <p:spPr>
          <a:xfrm>
            <a:off x="793790" y="3416379"/>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Financial document analysis traditionally requires multiple human specialists, each bringing domain expertise to different aspects of the workflow. This creates bottlenecks, inconsistencies, and scalability challenges as document volumes grow.</a:t>
            </a:r>
            <a:endParaRPr lang="en-US" sz="1550" dirty="0"/>
          </a:p>
        </p:txBody>
      </p:sp>
      <p:sp>
        <p:nvSpPr>
          <p:cNvPr id="5" name="Text 3"/>
          <p:cNvSpPr/>
          <p:nvPr/>
        </p:nvSpPr>
        <p:spPr>
          <a:xfrm>
            <a:off x="793790" y="4865132"/>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Modern enterprises need a solution that can handle increasing volumes while maintaining accuracy, compliance, and speed. The answer lies in decomposing complex workflows into specialized, autonomous agents that collaborate intelligently.</a:t>
            </a:r>
            <a:endParaRPr lang="en-US" sz="1550" dirty="0"/>
          </a:p>
        </p:txBody>
      </p:sp>
      <p:sp>
        <p:nvSpPr>
          <p:cNvPr id="6" name="Text 4"/>
          <p:cNvSpPr/>
          <p:nvPr/>
        </p:nvSpPr>
        <p:spPr>
          <a:xfrm>
            <a:off x="7564874" y="290786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The Solution</a:t>
            </a:r>
            <a:endParaRPr lang="en-US" sz="1950" dirty="0"/>
          </a:p>
        </p:txBody>
      </p:sp>
      <p:sp>
        <p:nvSpPr>
          <p:cNvPr id="7" name="Text 5"/>
          <p:cNvSpPr/>
          <p:nvPr/>
        </p:nvSpPr>
        <p:spPr>
          <a:xfrm>
            <a:off x="7564874" y="3416379"/>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Multi-agent AI systems break down complex tasks into discrete, manageable steps, each handled by a specialized agent with focused capabilities. This approach mirrors human organizational structures but operates at machine speed and scale.</a:t>
            </a:r>
            <a:endParaRPr lang="en-US" sz="1550" dirty="0"/>
          </a:p>
        </p:txBody>
      </p:sp>
      <p:sp>
        <p:nvSpPr>
          <p:cNvPr id="8" name="Text 6"/>
          <p:cNvSpPr/>
          <p:nvPr/>
        </p:nvSpPr>
        <p:spPr>
          <a:xfrm>
            <a:off x="7564874" y="4865132"/>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An orchestration layer coordinates agent interactions, manages data flow, and handles exceptions—ensuring the entire workflow operates as a cohesive unit while maintaining the flexibility to adapt to edge cases and failures.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11279"/>
            <a:ext cx="8024932"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The Agent Ecosystem: Five Specialized Roles</a:t>
            </a:r>
            <a:endParaRPr lang="en-US" sz="3100" dirty="0"/>
          </a:p>
        </p:txBody>
      </p:sp>
      <p:sp>
        <p:nvSpPr>
          <p:cNvPr id="3" name="Text 1"/>
          <p:cNvSpPr/>
          <p:nvPr/>
        </p:nvSpPr>
        <p:spPr>
          <a:xfrm>
            <a:off x="793790" y="160424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Each agent in our financial document analysis workflow operates as an autonomous specialist, equipped with unique tools and capabilities tailored to its specific function. This specialization ensures optimal performance while maintaining system-wide coherence.</a:t>
            </a:r>
            <a:endParaRPr lang="en-US" sz="1550" dirty="0"/>
          </a:p>
        </p:txBody>
      </p:sp>
      <p:sp>
        <p:nvSpPr>
          <p:cNvPr id="4" name="Shape 2"/>
          <p:cNvSpPr/>
          <p:nvPr/>
        </p:nvSpPr>
        <p:spPr>
          <a:xfrm>
            <a:off x="793790" y="2462570"/>
            <a:ext cx="4215289" cy="2587466"/>
          </a:xfrm>
          <a:prstGeom prst="roundRect">
            <a:avLst>
              <a:gd name="adj" fmla="val 3222"/>
            </a:avLst>
          </a:prstGeom>
          <a:solidFill>
            <a:srgbClr val="182567"/>
          </a:solidFill>
          <a:ln w="7620">
            <a:solidFill>
              <a:srgbClr val="313E80"/>
            </a:solidFill>
            <a:prstDash val="solid"/>
          </a:ln>
        </p:spPr>
      </p:sp>
      <p:sp>
        <p:nvSpPr>
          <p:cNvPr id="5" name="Shape 3"/>
          <p:cNvSpPr/>
          <p:nvPr/>
        </p:nvSpPr>
        <p:spPr>
          <a:xfrm>
            <a:off x="999768" y="2668548"/>
            <a:ext cx="595313" cy="595313"/>
          </a:xfrm>
          <a:prstGeom prst="roundRect">
            <a:avLst>
              <a:gd name="adj" fmla="val 15358451"/>
            </a:avLst>
          </a:prstGeom>
          <a:solidFill>
            <a:srgbClr val="5A6ED8"/>
          </a:solidFill>
          <a:ln/>
        </p:spPr>
      </p:sp>
      <p:pic>
        <p:nvPicPr>
          <p:cNvPr id="6" name="Image 0" descr="preencoded.png">    </p:cNvPr>
          <p:cNvPicPr>
            <a:picLocks noChangeAspect="1"/>
          </p:cNvPicPr>
          <p:nvPr/>
        </p:nvPicPr>
        <p:blipFill>
          <a:blip r:embed="rId1"/>
          <a:stretch>
            <a:fillRect/>
          </a:stretch>
        </p:blipFill>
        <p:spPr>
          <a:xfrm>
            <a:off x="1163479" y="2798683"/>
            <a:ext cx="267891" cy="334923"/>
          </a:xfrm>
          <a:prstGeom prst="rect">
            <a:avLst/>
          </a:prstGeom>
        </p:spPr>
      </p:pic>
      <p:sp>
        <p:nvSpPr>
          <p:cNvPr id="7" name="Text 4"/>
          <p:cNvSpPr/>
          <p:nvPr/>
        </p:nvSpPr>
        <p:spPr>
          <a:xfrm>
            <a:off x="999768" y="346221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OCR Agent</a:t>
            </a:r>
            <a:endParaRPr lang="en-US" sz="1950" dirty="0"/>
          </a:p>
        </p:txBody>
      </p:sp>
      <p:sp>
        <p:nvSpPr>
          <p:cNvPr id="8" name="Text 5"/>
          <p:cNvSpPr/>
          <p:nvPr/>
        </p:nvSpPr>
        <p:spPr>
          <a:xfrm>
            <a:off x="999768" y="3891439"/>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Transforms scanned documents into machine-readable text using advanced optical character recognition</a:t>
            </a:r>
            <a:endParaRPr lang="en-US" sz="1550" dirty="0"/>
          </a:p>
        </p:txBody>
      </p:sp>
      <p:sp>
        <p:nvSpPr>
          <p:cNvPr id="9" name="Shape 6"/>
          <p:cNvSpPr/>
          <p:nvPr/>
        </p:nvSpPr>
        <p:spPr>
          <a:xfrm>
            <a:off x="5207437" y="2462570"/>
            <a:ext cx="4215408" cy="2587466"/>
          </a:xfrm>
          <a:prstGeom prst="roundRect">
            <a:avLst>
              <a:gd name="adj" fmla="val 3222"/>
            </a:avLst>
          </a:prstGeom>
          <a:solidFill>
            <a:srgbClr val="182567"/>
          </a:solidFill>
          <a:ln w="7620">
            <a:solidFill>
              <a:srgbClr val="313E80"/>
            </a:solidFill>
            <a:prstDash val="solid"/>
          </a:ln>
        </p:spPr>
      </p:sp>
      <p:sp>
        <p:nvSpPr>
          <p:cNvPr id="10" name="Shape 7"/>
          <p:cNvSpPr/>
          <p:nvPr/>
        </p:nvSpPr>
        <p:spPr>
          <a:xfrm>
            <a:off x="5413415" y="2668548"/>
            <a:ext cx="595313" cy="595313"/>
          </a:xfrm>
          <a:prstGeom prst="roundRect">
            <a:avLst>
              <a:gd name="adj" fmla="val 15358451"/>
            </a:avLst>
          </a:prstGeom>
          <a:solidFill>
            <a:srgbClr val="5A6ED8"/>
          </a:solidFill>
          <a:ln/>
        </p:spPr>
      </p:sp>
      <p:pic>
        <p:nvPicPr>
          <p:cNvPr id="11" name="Image 1" descr="preencoded.png">    </p:cNvPr>
          <p:cNvPicPr>
            <a:picLocks noChangeAspect="1"/>
          </p:cNvPicPr>
          <p:nvPr/>
        </p:nvPicPr>
        <p:blipFill>
          <a:blip r:embed="rId2"/>
          <a:stretch>
            <a:fillRect/>
          </a:stretch>
        </p:blipFill>
        <p:spPr>
          <a:xfrm>
            <a:off x="5577126" y="2798683"/>
            <a:ext cx="267891" cy="334923"/>
          </a:xfrm>
          <a:prstGeom prst="rect">
            <a:avLst/>
          </a:prstGeom>
        </p:spPr>
      </p:pic>
      <p:sp>
        <p:nvSpPr>
          <p:cNvPr id="12" name="Text 8"/>
          <p:cNvSpPr/>
          <p:nvPr/>
        </p:nvSpPr>
        <p:spPr>
          <a:xfrm>
            <a:off x="5413415" y="346221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Data Extraction Agent</a:t>
            </a:r>
            <a:endParaRPr lang="en-US" sz="1950" dirty="0"/>
          </a:p>
        </p:txBody>
      </p:sp>
      <p:sp>
        <p:nvSpPr>
          <p:cNvPr id="13" name="Text 9"/>
          <p:cNvSpPr/>
          <p:nvPr/>
        </p:nvSpPr>
        <p:spPr>
          <a:xfrm>
            <a:off x="5413415" y="3891439"/>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Identifies and structures key business metrics and KPIs from unstructured text</a:t>
            </a:r>
            <a:endParaRPr lang="en-US" sz="1550" dirty="0"/>
          </a:p>
        </p:txBody>
      </p:sp>
      <p:sp>
        <p:nvSpPr>
          <p:cNvPr id="14" name="Shape 10"/>
          <p:cNvSpPr/>
          <p:nvPr/>
        </p:nvSpPr>
        <p:spPr>
          <a:xfrm>
            <a:off x="9621203" y="2462570"/>
            <a:ext cx="4215289" cy="2587466"/>
          </a:xfrm>
          <a:prstGeom prst="roundRect">
            <a:avLst>
              <a:gd name="adj" fmla="val 3222"/>
            </a:avLst>
          </a:prstGeom>
          <a:solidFill>
            <a:srgbClr val="182567"/>
          </a:solidFill>
          <a:ln w="7620">
            <a:solidFill>
              <a:srgbClr val="313E80"/>
            </a:solidFill>
            <a:prstDash val="solid"/>
          </a:ln>
        </p:spPr>
      </p:sp>
      <p:sp>
        <p:nvSpPr>
          <p:cNvPr id="15" name="Shape 11"/>
          <p:cNvSpPr/>
          <p:nvPr/>
        </p:nvSpPr>
        <p:spPr>
          <a:xfrm>
            <a:off x="9827181" y="2668548"/>
            <a:ext cx="595313" cy="595313"/>
          </a:xfrm>
          <a:prstGeom prst="roundRect">
            <a:avLst>
              <a:gd name="adj" fmla="val 15358451"/>
            </a:avLst>
          </a:prstGeom>
          <a:solidFill>
            <a:srgbClr val="5A6ED8"/>
          </a:solidFill>
          <a:ln/>
        </p:spPr>
      </p:sp>
      <p:pic>
        <p:nvPicPr>
          <p:cNvPr id="16" name="Image 2" descr="preencoded.png">    </p:cNvPr>
          <p:cNvPicPr>
            <a:picLocks noChangeAspect="1"/>
          </p:cNvPicPr>
          <p:nvPr/>
        </p:nvPicPr>
        <p:blipFill>
          <a:blip r:embed="rId3"/>
          <a:stretch>
            <a:fillRect/>
          </a:stretch>
        </p:blipFill>
        <p:spPr>
          <a:xfrm>
            <a:off x="9990892" y="2798683"/>
            <a:ext cx="267891" cy="334923"/>
          </a:xfrm>
          <a:prstGeom prst="rect">
            <a:avLst/>
          </a:prstGeom>
        </p:spPr>
      </p:pic>
      <p:sp>
        <p:nvSpPr>
          <p:cNvPr id="17" name="Text 12"/>
          <p:cNvSpPr/>
          <p:nvPr/>
        </p:nvSpPr>
        <p:spPr>
          <a:xfrm>
            <a:off x="9827181" y="346221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Web Research Agent</a:t>
            </a:r>
            <a:endParaRPr lang="en-US" sz="1950" dirty="0"/>
          </a:p>
        </p:txBody>
      </p:sp>
      <p:sp>
        <p:nvSpPr>
          <p:cNvPr id="18" name="Text 13"/>
          <p:cNvSpPr/>
          <p:nvPr/>
        </p:nvSpPr>
        <p:spPr>
          <a:xfrm>
            <a:off x="9827181" y="3891439"/>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Retrieves external benchmark data and market intelligence from trusted sources</a:t>
            </a:r>
            <a:endParaRPr lang="en-US" sz="1550" dirty="0"/>
          </a:p>
        </p:txBody>
      </p:sp>
      <p:sp>
        <p:nvSpPr>
          <p:cNvPr id="19" name="Shape 14"/>
          <p:cNvSpPr/>
          <p:nvPr/>
        </p:nvSpPr>
        <p:spPr>
          <a:xfrm>
            <a:off x="793790" y="5248394"/>
            <a:ext cx="6422112" cy="2269927"/>
          </a:xfrm>
          <a:prstGeom prst="roundRect">
            <a:avLst>
              <a:gd name="adj" fmla="val 3672"/>
            </a:avLst>
          </a:prstGeom>
          <a:solidFill>
            <a:srgbClr val="182567"/>
          </a:solidFill>
          <a:ln w="7620">
            <a:solidFill>
              <a:srgbClr val="313E80"/>
            </a:solidFill>
            <a:prstDash val="solid"/>
          </a:ln>
        </p:spPr>
      </p:sp>
      <p:sp>
        <p:nvSpPr>
          <p:cNvPr id="20" name="Shape 15"/>
          <p:cNvSpPr/>
          <p:nvPr/>
        </p:nvSpPr>
        <p:spPr>
          <a:xfrm>
            <a:off x="999768" y="5454372"/>
            <a:ext cx="595313" cy="595313"/>
          </a:xfrm>
          <a:prstGeom prst="roundRect">
            <a:avLst>
              <a:gd name="adj" fmla="val 15358451"/>
            </a:avLst>
          </a:prstGeom>
          <a:solidFill>
            <a:srgbClr val="5A6ED8"/>
          </a:solidFill>
          <a:ln/>
        </p:spPr>
      </p:sp>
      <p:pic>
        <p:nvPicPr>
          <p:cNvPr id="21" name="Image 3" descr="preencoded.png">    </p:cNvPr>
          <p:cNvPicPr>
            <a:picLocks noChangeAspect="1"/>
          </p:cNvPicPr>
          <p:nvPr/>
        </p:nvPicPr>
        <p:blipFill>
          <a:blip r:embed="rId4"/>
          <a:stretch>
            <a:fillRect/>
          </a:stretch>
        </p:blipFill>
        <p:spPr>
          <a:xfrm>
            <a:off x="1163479" y="5584507"/>
            <a:ext cx="267891" cy="334923"/>
          </a:xfrm>
          <a:prstGeom prst="rect">
            <a:avLst/>
          </a:prstGeom>
        </p:spPr>
      </p:pic>
      <p:sp>
        <p:nvSpPr>
          <p:cNvPr id="22" name="Text 16"/>
          <p:cNvSpPr/>
          <p:nvPr/>
        </p:nvSpPr>
        <p:spPr>
          <a:xfrm>
            <a:off x="999768" y="62480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Comparison Agent</a:t>
            </a:r>
            <a:endParaRPr lang="en-US" sz="1950" dirty="0"/>
          </a:p>
        </p:txBody>
      </p:sp>
      <p:sp>
        <p:nvSpPr>
          <p:cNvPr id="23" name="Text 17"/>
          <p:cNvSpPr/>
          <p:nvPr/>
        </p:nvSpPr>
        <p:spPr>
          <a:xfrm>
            <a:off x="999768" y="6677263"/>
            <a:ext cx="6010156"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Performs sophisticated analytics to compare extracted data against benchmarks</a:t>
            </a:r>
            <a:endParaRPr lang="en-US" sz="1550" dirty="0"/>
          </a:p>
        </p:txBody>
      </p:sp>
      <p:sp>
        <p:nvSpPr>
          <p:cNvPr id="24" name="Shape 18"/>
          <p:cNvSpPr/>
          <p:nvPr/>
        </p:nvSpPr>
        <p:spPr>
          <a:xfrm>
            <a:off x="7414260" y="5248394"/>
            <a:ext cx="6422231" cy="2269927"/>
          </a:xfrm>
          <a:prstGeom prst="roundRect">
            <a:avLst>
              <a:gd name="adj" fmla="val 3672"/>
            </a:avLst>
          </a:prstGeom>
          <a:solidFill>
            <a:srgbClr val="182567"/>
          </a:solidFill>
          <a:ln w="7620">
            <a:solidFill>
              <a:srgbClr val="313E80"/>
            </a:solidFill>
            <a:prstDash val="solid"/>
          </a:ln>
        </p:spPr>
      </p:sp>
      <p:sp>
        <p:nvSpPr>
          <p:cNvPr id="25" name="Shape 19"/>
          <p:cNvSpPr/>
          <p:nvPr/>
        </p:nvSpPr>
        <p:spPr>
          <a:xfrm>
            <a:off x="7620238" y="5454372"/>
            <a:ext cx="595313" cy="595313"/>
          </a:xfrm>
          <a:prstGeom prst="roundRect">
            <a:avLst>
              <a:gd name="adj" fmla="val 15358451"/>
            </a:avLst>
          </a:prstGeom>
          <a:solidFill>
            <a:srgbClr val="5A6ED8"/>
          </a:solidFill>
          <a:ln/>
        </p:spPr>
      </p:sp>
      <p:pic>
        <p:nvPicPr>
          <p:cNvPr id="26" name="Image 4" descr="preencoded.png">    </p:cNvPr>
          <p:cNvPicPr>
            <a:picLocks noChangeAspect="1"/>
          </p:cNvPicPr>
          <p:nvPr/>
        </p:nvPicPr>
        <p:blipFill>
          <a:blip r:embed="rId5"/>
          <a:stretch>
            <a:fillRect/>
          </a:stretch>
        </p:blipFill>
        <p:spPr>
          <a:xfrm>
            <a:off x="7783949" y="5584507"/>
            <a:ext cx="267891" cy="334923"/>
          </a:xfrm>
          <a:prstGeom prst="rect">
            <a:avLst/>
          </a:prstGeom>
        </p:spPr>
      </p:pic>
      <p:sp>
        <p:nvSpPr>
          <p:cNvPr id="27" name="Text 20"/>
          <p:cNvSpPr/>
          <p:nvPr/>
        </p:nvSpPr>
        <p:spPr>
          <a:xfrm>
            <a:off x="7620238" y="624804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Summary Agent</a:t>
            </a:r>
            <a:endParaRPr lang="en-US" sz="1950" dirty="0"/>
          </a:p>
        </p:txBody>
      </p:sp>
      <p:sp>
        <p:nvSpPr>
          <p:cNvPr id="28" name="Text 21"/>
          <p:cNvSpPr/>
          <p:nvPr/>
        </p:nvSpPr>
        <p:spPr>
          <a:xfrm>
            <a:off x="7620238" y="6677263"/>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Generates executive-ready reports with actionable insights and flagged outliers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7938" y="690205"/>
            <a:ext cx="6084689" cy="404932"/>
          </a:xfrm>
          <a:prstGeom prst="rect">
            <a:avLst/>
          </a:prstGeom>
          <a:noFill/>
          <a:ln/>
        </p:spPr>
        <p:txBody>
          <a:bodyPr wrap="none" lIns="0" tIns="0" rIns="0" bIns="0" rtlCol="0" anchor="t"/>
          <a:lstStyle/>
          <a:p>
            <a:pPr algn="l" indent="0" marL="0">
              <a:lnSpc>
                <a:spcPts val="3150"/>
              </a:lnSpc>
              <a:buNone/>
            </a:pPr>
            <a:r>
              <a:rPr lang="en-US" sz="2550" dirty="0">
                <a:solidFill>
                  <a:srgbClr val="FFFFFF"/>
                </a:solidFill>
                <a:latin typeface="Roboto Medium" pitchFamily="34" charset="0"/>
                <a:ea typeface="Roboto Medium" pitchFamily="34" charset="-122"/>
                <a:cs typeface="Roboto Medium" pitchFamily="34" charset="-120"/>
              </a:rPr>
              <a:t>Agent Deep Dive: Technical Specifications</a:t>
            </a:r>
            <a:endParaRPr lang="en-US" sz="2550" dirty="0"/>
          </a:p>
        </p:txBody>
      </p:sp>
      <p:sp>
        <p:nvSpPr>
          <p:cNvPr id="3" name="Text 1"/>
          <p:cNvSpPr/>
          <p:nvPr/>
        </p:nvSpPr>
        <p:spPr>
          <a:xfrm>
            <a:off x="647938" y="1419106"/>
            <a:ext cx="13334524"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Understanding how each agent is defined, what tools it leverages, and how it transforms inputs into outputs is critical for implementation success. Below is a detailed breakdown of each agent's technical profile.</a:t>
            </a:r>
            <a:endParaRPr lang="en-US" sz="1250" dirty="0"/>
          </a:p>
        </p:txBody>
      </p:sp>
      <p:sp>
        <p:nvSpPr>
          <p:cNvPr id="4" name="Shape 2"/>
          <p:cNvSpPr/>
          <p:nvPr/>
        </p:nvSpPr>
        <p:spPr>
          <a:xfrm>
            <a:off x="647938" y="2119670"/>
            <a:ext cx="13334524" cy="5419725"/>
          </a:xfrm>
          <a:prstGeom prst="roundRect">
            <a:avLst>
              <a:gd name="adj" fmla="val 1255"/>
            </a:avLst>
          </a:prstGeom>
          <a:noFill/>
          <a:ln w="7620">
            <a:solidFill>
              <a:srgbClr val="FFFFFF">
                <a:alpha val="24000"/>
              </a:srgbClr>
            </a:solidFill>
            <a:prstDash val="solid"/>
          </a:ln>
        </p:spPr>
      </p:sp>
      <p:sp>
        <p:nvSpPr>
          <p:cNvPr id="5" name="Shape 3"/>
          <p:cNvSpPr/>
          <p:nvPr/>
        </p:nvSpPr>
        <p:spPr>
          <a:xfrm>
            <a:off x="655558" y="2127290"/>
            <a:ext cx="13319284" cy="468749"/>
          </a:xfrm>
          <a:prstGeom prst="rect">
            <a:avLst/>
          </a:prstGeom>
          <a:solidFill>
            <a:srgbClr val="FFFFFF">
              <a:alpha val="4000"/>
            </a:srgbClr>
          </a:solidFill>
          <a:ln/>
        </p:spPr>
      </p:sp>
      <p:sp>
        <p:nvSpPr>
          <p:cNvPr id="6" name="Text 4"/>
          <p:cNvSpPr/>
          <p:nvPr/>
        </p:nvSpPr>
        <p:spPr>
          <a:xfrm>
            <a:off x="817959" y="2232065"/>
            <a:ext cx="2069783"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Agent Name</a:t>
            </a:r>
            <a:endParaRPr lang="en-US" sz="1250" dirty="0"/>
          </a:p>
        </p:txBody>
      </p:sp>
      <p:sp>
        <p:nvSpPr>
          <p:cNvPr id="7" name="Text 5"/>
          <p:cNvSpPr/>
          <p:nvPr/>
        </p:nvSpPr>
        <p:spPr>
          <a:xfrm>
            <a:off x="3219212" y="2232065"/>
            <a:ext cx="2065973"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Main Role</a:t>
            </a:r>
            <a:endParaRPr lang="en-US" sz="1250" dirty="0"/>
          </a:p>
        </p:txBody>
      </p:sp>
      <p:sp>
        <p:nvSpPr>
          <p:cNvPr id="8" name="Text 6"/>
          <p:cNvSpPr/>
          <p:nvPr/>
        </p:nvSpPr>
        <p:spPr>
          <a:xfrm>
            <a:off x="5616654" y="2232065"/>
            <a:ext cx="1799511"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Tools/Tech</a:t>
            </a:r>
            <a:endParaRPr lang="en-US" sz="1250" dirty="0"/>
          </a:p>
        </p:txBody>
      </p:sp>
      <p:sp>
        <p:nvSpPr>
          <p:cNvPr id="9" name="Text 7"/>
          <p:cNvSpPr/>
          <p:nvPr/>
        </p:nvSpPr>
        <p:spPr>
          <a:xfrm>
            <a:off x="7747635" y="2232065"/>
            <a:ext cx="1799511"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Input</a:t>
            </a:r>
            <a:endParaRPr lang="en-US" sz="1250" dirty="0"/>
          </a:p>
        </p:txBody>
      </p:sp>
      <p:sp>
        <p:nvSpPr>
          <p:cNvPr id="10" name="Text 8"/>
          <p:cNvSpPr/>
          <p:nvPr/>
        </p:nvSpPr>
        <p:spPr>
          <a:xfrm>
            <a:off x="9878616" y="2232065"/>
            <a:ext cx="1799511"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Output</a:t>
            </a:r>
            <a:endParaRPr lang="en-US" sz="1250" dirty="0"/>
          </a:p>
        </p:txBody>
      </p:sp>
      <p:sp>
        <p:nvSpPr>
          <p:cNvPr id="11" name="Text 9"/>
          <p:cNvSpPr/>
          <p:nvPr/>
        </p:nvSpPr>
        <p:spPr>
          <a:xfrm>
            <a:off x="12009596" y="2232065"/>
            <a:ext cx="1803321" cy="259199"/>
          </a:xfrm>
          <a:prstGeom prst="rect">
            <a:avLst/>
          </a:prstGeom>
          <a:noFill/>
          <a:ln/>
        </p:spPr>
        <p:txBody>
          <a:bodyPr wrap="none" lIns="0" tIns="0" rIns="0" bIns="0" rtlCol="0" anchor="t"/>
          <a:lstStyle/>
          <a:p>
            <a:pPr algn="l" indent="0" marL="0">
              <a:lnSpc>
                <a:spcPts val="2000"/>
              </a:lnSpc>
              <a:buNone/>
            </a:pPr>
            <a:r>
              <a:rPr lang="en-US" sz="1250" b="1" dirty="0">
                <a:solidFill>
                  <a:srgbClr val="CFD0D8"/>
                </a:solidFill>
                <a:latin typeface="Roboto" pitchFamily="34" charset="0"/>
                <a:ea typeface="Roboto" pitchFamily="34" charset="-122"/>
                <a:cs typeface="Roboto" pitchFamily="34" charset="-120"/>
              </a:rPr>
              <a:t>Implementation Logic</a:t>
            </a:r>
            <a:endParaRPr lang="en-US" sz="1250" dirty="0"/>
          </a:p>
        </p:txBody>
      </p:sp>
      <p:sp>
        <p:nvSpPr>
          <p:cNvPr id="12" name="Shape 10"/>
          <p:cNvSpPr/>
          <p:nvPr/>
        </p:nvSpPr>
        <p:spPr>
          <a:xfrm>
            <a:off x="655558" y="2596039"/>
            <a:ext cx="13319284" cy="987147"/>
          </a:xfrm>
          <a:prstGeom prst="rect">
            <a:avLst/>
          </a:prstGeom>
          <a:solidFill>
            <a:srgbClr val="000000">
              <a:alpha val="4000"/>
            </a:srgbClr>
          </a:solidFill>
          <a:ln/>
        </p:spPr>
      </p:sp>
      <p:sp>
        <p:nvSpPr>
          <p:cNvPr id="13" name="Text 11"/>
          <p:cNvSpPr/>
          <p:nvPr/>
        </p:nvSpPr>
        <p:spPr>
          <a:xfrm>
            <a:off x="817959" y="2700814"/>
            <a:ext cx="206978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OCR Agent</a:t>
            </a:r>
            <a:endParaRPr lang="en-US" sz="1250" dirty="0"/>
          </a:p>
        </p:txBody>
      </p:sp>
      <p:sp>
        <p:nvSpPr>
          <p:cNvPr id="14" name="Text 12"/>
          <p:cNvSpPr/>
          <p:nvPr/>
        </p:nvSpPr>
        <p:spPr>
          <a:xfrm>
            <a:off x="3219212" y="2700814"/>
            <a:ext cx="206597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Digitize scanned documents</a:t>
            </a:r>
            <a:endParaRPr lang="en-US" sz="1250" dirty="0"/>
          </a:p>
        </p:txBody>
      </p:sp>
      <p:sp>
        <p:nvSpPr>
          <p:cNvPr id="15" name="Text 13"/>
          <p:cNvSpPr/>
          <p:nvPr/>
        </p:nvSpPr>
        <p:spPr>
          <a:xfrm>
            <a:off x="5616654" y="2700814"/>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OCR libraries, AI preprocessing</a:t>
            </a:r>
            <a:endParaRPr lang="en-US" sz="1250" dirty="0"/>
          </a:p>
        </p:txBody>
      </p:sp>
      <p:sp>
        <p:nvSpPr>
          <p:cNvPr id="16" name="Text 14"/>
          <p:cNvSpPr/>
          <p:nvPr/>
        </p:nvSpPr>
        <p:spPr>
          <a:xfrm>
            <a:off x="7747635" y="2700814"/>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Scanned document files (PDF, images)</a:t>
            </a:r>
            <a:endParaRPr lang="en-US" sz="1250" dirty="0"/>
          </a:p>
        </p:txBody>
      </p:sp>
      <p:sp>
        <p:nvSpPr>
          <p:cNvPr id="17" name="Text 15"/>
          <p:cNvSpPr/>
          <p:nvPr/>
        </p:nvSpPr>
        <p:spPr>
          <a:xfrm>
            <a:off x="9878616" y="2700814"/>
            <a:ext cx="1799511"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Machine-readable text</a:t>
            </a:r>
            <a:endParaRPr lang="en-US" sz="1250" dirty="0"/>
          </a:p>
        </p:txBody>
      </p:sp>
      <p:sp>
        <p:nvSpPr>
          <p:cNvPr id="18" name="Text 16"/>
          <p:cNvSpPr/>
          <p:nvPr/>
        </p:nvSpPr>
        <p:spPr>
          <a:xfrm>
            <a:off x="12009596" y="2700814"/>
            <a:ext cx="1803321" cy="777597"/>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Applies OCR with noise reduction, passes to extraction agent</a:t>
            </a:r>
            <a:endParaRPr lang="en-US" sz="1250" dirty="0"/>
          </a:p>
        </p:txBody>
      </p:sp>
      <p:sp>
        <p:nvSpPr>
          <p:cNvPr id="19" name="Shape 17"/>
          <p:cNvSpPr/>
          <p:nvPr/>
        </p:nvSpPr>
        <p:spPr>
          <a:xfrm>
            <a:off x="655558" y="3583186"/>
            <a:ext cx="13319284" cy="987147"/>
          </a:xfrm>
          <a:prstGeom prst="rect">
            <a:avLst/>
          </a:prstGeom>
          <a:solidFill>
            <a:srgbClr val="FFFFFF">
              <a:alpha val="4000"/>
            </a:srgbClr>
          </a:solidFill>
          <a:ln/>
        </p:spPr>
      </p:sp>
      <p:sp>
        <p:nvSpPr>
          <p:cNvPr id="20" name="Text 18"/>
          <p:cNvSpPr/>
          <p:nvPr/>
        </p:nvSpPr>
        <p:spPr>
          <a:xfrm>
            <a:off x="817959" y="3687961"/>
            <a:ext cx="206978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Data Extraction Agent</a:t>
            </a:r>
            <a:endParaRPr lang="en-US" sz="1250" dirty="0"/>
          </a:p>
        </p:txBody>
      </p:sp>
      <p:sp>
        <p:nvSpPr>
          <p:cNvPr id="21" name="Text 19"/>
          <p:cNvSpPr/>
          <p:nvPr/>
        </p:nvSpPr>
        <p:spPr>
          <a:xfrm>
            <a:off x="3219212" y="3687961"/>
            <a:ext cx="206597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Extract key business metrics</a:t>
            </a:r>
            <a:endParaRPr lang="en-US" sz="1250" dirty="0"/>
          </a:p>
        </p:txBody>
      </p:sp>
      <p:sp>
        <p:nvSpPr>
          <p:cNvPr id="22" name="Text 20"/>
          <p:cNvSpPr/>
          <p:nvPr/>
        </p:nvSpPr>
        <p:spPr>
          <a:xfrm>
            <a:off x="5616654" y="3687961"/>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NLP models, pattern matching</a:t>
            </a:r>
            <a:endParaRPr lang="en-US" sz="1250" dirty="0"/>
          </a:p>
        </p:txBody>
      </p:sp>
      <p:sp>
        <p:nvSpPr>
          <p:cNvPr id="23" name="Text 21"/>
          <p:cNvSpPr/>
          <p:nvPr/>
        </p:nvSpPr>
        <p:spPr>
          <a:xfrm>
            <a:off x="7747635" y="3687961"/>
            <a:ext cx="1799511"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OCR-processed text</a:t>
            </a:r>
            <a:endParaRPr lang="en-US" sz="1250" dirty="0"/>
          </a:p>
        </p:txBody>
      </p:sp>
      <p:sp>
        <p:nvSpPr>
          <p:cNvPr id="24" name="Text 22"/>
          <p:cNvSpPr/>
          <p:nvPr/>
        </p:nvSpPr>
        <p:spPr>
          <a:xfrm>
            <a:off x="9878616" y="3687961"/>
            <a:ext cx="1799511"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Structured data (JSON)</a:t>
            </a:r>
            <a:endParaRPr lang="en-US" sz="1250" dirty="0"/>
          </a:p>
        </p:txBody>
      </p:sp>
      <p:sp>
        <p:nvSpPr>
          <p:cNvPr id="25" name="Text 23"/>
          <p:cNvSpPr/>
          <p:nvPr/>
        </p:nvSpPr>
        <p:spPr>
          <a:xfrm>
            <a:off x="12009596" y="3687961"/>
            <a:ext cx="1803321" cy="777597"/>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Uses regex, ML models, parsing rules to identify KPIs</a:t>
            </a:r>
            <a:endParaRPr lang="en-US" sz="1250" dirty="0"/>
          </a:p>
        </p:txBody>
      </p:sp>
      <p:sp>
        <p:nvSpPr>
          <p:cNvPr id="26" name="Shape 24"/>
          <p:cNvSpPr/>
          <p:nvPr/>
        </p:nvSpPr>
        <p:spPr>
          <a:xfrm>
            <a:off x="655558" y="4570333"/>
            <a:ext cx="13319284" cy="987147"/>
          </a:xfrm>
          <a:prstGeom prst="rect">
            <a:avLst/>
          </a:prstGeom>
          <a:solidFill>
            <a:srgbClr val="000000">
              <a:alpha val="4000"/>
            </a:srgbClr>
          </a:solidFill>
          <a:ln/>
        </p:spPr>
      </p:sp>
      <p:sp>
        <p:nvSpPr>
          <p:cNvPr id="27" name="Text 25"/>
          <p:cNvSpPr/>
          <p:nvPr/>
        </p:nvSpPr>
        <p:spPr>
          <a:xfrm>
            <a:off x="817959" y="4675108"/>
            <a:ext cx="206978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Web Research Agent</a:t>
            </a:r>
            <a:endParaRPr lang="en-US" sz="1250" dirty="0"/>
          </a:p>
        </p:txBody>
      </p:sp>
      <p:sp>
        <p:nvSpPr>
          <p:cNvPr id="28" name="Text 26"/>
          <p:cNvSpPr/>
          <p:nvPr/>
        </p:nvSpPr>
        <p:spPr>
          <a:xfrm>
            <a:off x="3219212" y="4675108"/>
            <a:ext cx="2065973"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Retrieve external benchmark data</a:t>
            </a:r>
            <a:endParaRPr lang="en-US" sz="1250" dirty="0"/>
          </a:p>
        </p:txBody>
      </p:sp>
      <p:sp>
        <p:nvSpPr>
          <p:cNvPr id="29" name="Text 27"/>
          <p:cNvSpPr/>
          <p:nvPr/>
        </p:nvSpPr>
        <p:spPr>
          <a:xfrm>
            <a:off x="5616654" y="4675108"/>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API clients, web scrapers</a:t>
            </a:r>
            <a:endParaRPr lang="en-US" sz="1250" dirty="0"/>
          </a:p>
        </p:txBody>
      </p:sp>
      <p:sp>
        <p:nvSpPr>
          <p:cNvPr id="30" name="Text 28"/>
          <p:cNvSpPr/>
          <p:nvPr/>
        </p:nvSpPr>
        <p:spPr>
          <a:xfrm>
            <a:off x="7747635" y="4675108"/>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Query parameters from extraction</a:t>
            </a:r>
            <a:endParaRPr lang="en-US" sz="1250" dirty="0"/>
          </a:p>
        </p:txBody>
      </p:sp>
      <p:sp>
        <p:nvSpPr>
          <p:cNvPr id="31" name="Text 29"/>
          <p:cNvSpPr/>
          <p:nvPr/>
        </p:nvSpPr>
        <p:spPr>
          <a:xfrm>
            <a:off x="9878616" y="4675108"/>
            <a:ext cx="1799511"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Industry benchmark data</a:t>
            </a:r>
            <a:endParaRPr lang="en-US" sz="1250" dirty="0"/>
          </a:p>
        </p:txBody>
      </p:sp>
      <p:sp>
        <p:nvSpPr>
          <p:cNvPr id="32" name="Text 30"/>
          <p:cNvSpPr/>
          <p:nvPr/>
        </p:nvSpPr>
        <p:spPr>
          <a:xfrm>
            <a:off x="12009596" y="4675108"/>
            <a:ext cx="1803321" cy="777597"/>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Queries external sources, validates data freshness and accuracy</a:t>
            </a:r>
            <a:endParaRPr lang="en-US" sz="1250" dirty="0"/>
          </a:p>
        </p:txBody>
      </p:sp>
      <p:sp>
        <p:nvSpPr>
          <p:cNvPr id="33" name="Shape 31"/>
          <p:cNvSpPr/>
          <p:nvPr/>
        </p:nvSpPr>
        <p:spPr>
          <a:xfrm>
            <a:off x="655558" y="5557480"/>
            <a:ext cx="13319284" cy="987147"/>
          </a:xfrm>
          <a:prstGeom prst="rect">
            <a:avLst/>
          </a:prstGeom>
          <a:solidFill>
            <a:srgbClr val="FFFFFF">
              <a:alpha val="4000"/>
            </a:srgbClr>
          </a:solidFill>
          <a:ln/>
        </p:spPr>
      </p:sp>
      <p:sp>
        <p:nvSpPr>
          <p:cNvPr id="34" name="Text 32"/>
          <p:cNvSpPr/>
          <p:nvPr/>
        </p:nvSpPr>
        <p:spPr>
          <a:xfrm>
            <a:off x="817959" y="5662255"/>
            <a:ext cx="206978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Comparison Agent</a:t>
            </a:r>
            <a:endParaRPr lang="en-US" sz="1250" dirty="0"/>
          </a:p>
        </p:txBody>
      </p:sp>
      <p:sp>
        <p:nvSpPr>
          <p:cNvPr id="35" name="Text 33"/>
          <p:cNvSpPr/>
          <p:nvPr/>
        </p:nvSpPr>
        <p:spPr>
          <a:xfrm>
            <a:off x="3219212" y="5662255"/>
            <a:ext cx="2065973"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Compare against benchmarks</a:t>
            </a:r>
            <a:endParaRPr lang="en-US" sz="1250" dirty="0"/>
          </a:p>
        </p:txBody>
      </p:sp>
      <p:sp>
        <p:nvSpPr>
          <p:cNvPr id="36" name="Text 34"/>
          <p:cNvSpPr/>
          <p:nvPr/>
        </p:nvSpPr>
        <p:spPr>
          <a:xfrm>
            <a:off x="5616654" y="5662255"/>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Python analytics, statistical models</a:t>
            </a:r>
            <a:endParaRPr lang="en-US" sz="1250" dirty="0"/>
          </a:p>
        </p:txBody>
      </p:sp>
      <p:sp>
        <p:nvSpPr>
          <p:cNvPr id="37" name="Text 35"/>
          <p:cNvSpPr/>
          <p:nvPr/>
        </p:nvSpPr>
        <p:spPr>
          <a:xfrm>
            <a:off x="7747635" y="5662255"/>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Structured data + external benchmarks</a:t>
            </a:r>
            <a:endParaRPr lang="en-US" sz="1250" dirty="0"/>
          </a:p>
        </p:txBody>
      </p:sp>
      <p:sp>
        <p:nvSpPr>
          <p:cNvPr id="38" name="Text 36"/>
          <p:cNvSpPr/>
          <p:nvPr/>
        </p:nvSpPr>
        <p:spPr>
          <a:xfrm>
            <a:off x="9878616" y="5662255"/>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Performance assessment report</a:t>
            </a:r>
            <a:endParaRPr lang="en-US" sz="1250" dirty="0"/>
          </a:p>
        </p:txBody>
      </p:sp>
      <p:sp>
        <p:nvSpPr>
          <p:cNvPr id="39" name="Text 37"/>
          <p:cNvSpPr/>
          <p:nvPr/>
        </p:nvSpPr>
        <p:spPr>
          <a:xfrm>
            <a:off x="12009596" y="5662255"/>
            <a:ext cx="1803321" cy="777597"/>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Runs comparative analytics, calculates deltas and insights</a:t>
            </a:r>
            <a:endParaRPr lang="en-US" sz="1250" dirty="0"/>
          </a:p>
        </p:txBody>
      </p:sp>
      <p:sp>
        <p:nvSpPr>
          <p:cNvPr id="40" name="Shape 38"/>
          <p:cNvSpPr/>
          <p:nvPr/>
        </p:nvSpPr>
        <p:spPr>
          <a:xfrm>
            <a:off x="655558" y="6544628"/>
            <a:ext cx="13319284" cy="987147"/>
          </a:xfrm>
          <a:prstGeom prst="rect">
            <a:avLst/>
          </a:prstGeom>
          <a:solidFill>
            <a:srgbClr val="000000">
              <a:alpha val="4000"/>
            </a:srgbClr>
          </a:solidFill>
          <a:ln/>
        </p:spPr>
      </p:sp>
      <p:sp>
        <p:nvSpPr>
          <p:cNvPr id="41" name="Text 39"/>
          <p:cNvSpPr/>
          <p:nvPr/>
        </p:nvSpPr>
        <p:spPr>
          <a:xfrm>
            <a:off x="817959" y="6649403"/>
            <a:ext cx="2069783"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Summary Agent</a:t>
            </a:r>
            <a:endParaRPr lang="en-US" sz="1250" dirty="0"/>
          </a:p>
        </p:txBody>
      </p:sp>
      <p:sp>
        <p:nvSpPr>
          <p:cNvPr id="42" name="Text 40"/>
          <p:cNvSpPr/>
          <p:nvPr/>
        </p:nvSpPr>
        <p:spPr>
          <a:xfrm>
            <a:off x="3219212" y="6649403"/>
            <a:ext cx="2065973"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Generate executive summary</a:t>
            </a:r>
            <a:endParaRPr lang="en-US" sz="1250" dirty="0"/>
          </a:p>
        </p:txBody>
      </p:sp>
      <p:sp>
        <p:nvSpPr>
          <p:cNvPr id="43" name="Text 41"/>
          <p:cNvSpPr/>
          <p:nvPr/>
        </p:nvSpPr>
        <p:spPr>
          <a:xfrm>
            <a:off x="5616654" y="6649403"/>
            <a:ext cx="1799511" cy="259199"/>
          </a:xfrm>
          <a:prstGeom prst="rect">
            <a:avLst/>
          </a:prstGeom>
          <a:noFill/>
          <a:ln/>
        </p:spPr>
        <p:txBody>
          <a:bodyPr wrap="non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LLM, report templates</a:t>
            </a:r>
            <a:endParaRPr lang="en-US" sz="1250" dirty="0"/>
          </a:p>
        </p:txBody>
      </p:sp>
      <p:sp>
        <p:nvSpPr>
          <p:cNvPr id="44" name="Text 42"/>
          <p:cNvSpPr/>
          <p:nvPr/>
        </p:nvSpPr>
        <p:spPr>
          <a:xfrm>
            <a:off x="7747635" y="6649403"/>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Assessments and highlights</a:t>
            </a:r>
            <a:endParaRPr lang="en-US" sz="1250" dirty="0"/>
          </a:p>
        </p:txBody>
      </p:sp>
      <p:sp>
        <p:nvSpPr>
          <p:cNvPr id="45" name="Text 43"/>
          <p:cNvSpPr/>
          <p:nvPr/>
        </p:nvSpPr>
        <p:spPr>
          <a:xfrm>
            <a:off x="9878616" y="6649403"/>
            <a:ext cx="1799511" cy="518398"/>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Summary report (PDF/Text)</a:t>
            </a:r>
            <a:endParaRPr lang="en-US" sz="1250" dirty="0"/>
          </a:p>
        </p:txBody>
      </p:sp>
      <p:sp>
        <p:nvSpPr>
          <p:cNvPr id="46" name="Text 44"/>
          <p:cNvSpPr/>
          <p:nvPr/>
        </p:nvSpPr>
        <p:spPr>
          <a:xfrm>
            <a:off x="12009596" y="6649403"/>
            <a:ext cx="1803321" cy="777597"/>
          </a:xfrm>
          <a:prstGeom prst="rect">
            <a:avLst/>
          </a:prstGeom>
          <a:noFill/>
          <a:ln/>
        </p:spPr>
        <p:txBody>
          <a:bodyPr wrap="square" lIns="0" tIns="0" rIns="0" bIns="0" rtlCol="0" anchor="t"/>
          <a:lstStyle/>
          <a:p>
            <a:pPr algn="l" indent="0" marL="0">
              <a:lnSpc>
                <a:spcPts val="2000"/>
              </a:lnSpc>
              <a:buNone/>
            </a:pPr>
            <a:r>
              <a:rPr lang="en-US" sz="1250" dirty="0">
                <a:solidFill>
                  <a:srgbClr val="CFD0D8"/>
                </a:solidFill>
                <a:latin typeface="Roboto" pitchFamily="34" charset="0"/>
                <a:ea typeface="Roboto" pitchFamily="34" charset="-122"/>
                <a:cs typeface="Roboto" pitchFamily="34" charset="-120"/>
              </a:rPr>
              <a:t>Creates digestible summary, formats output, flags outliers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167" y="526733"/>
            <a:ext cx="6282571" cy="478869"/>
          </a:xfrm>
          <a:prstGeom prst="rect">
            <a:avLst/>
          </a:prstGeom>
          <a:noFill/>
          <a:ln/>
        </p:spPr>
        <p:txBody>
          <a:bodyPr wrap="none" lIns="0" tIns="0" rIns="0" bIns="0" rtlCol="0" anchor="t"/>
          <a:lstStyle/>
          <a:p>
            <a:pPr algn="l" indent="0" marL="0">
              <a:lnSpc>
                <a:spcPts val="3750"/>
              </a:lnSpc>
              <a:buNone/>
            </a:pPr>
            <a:r>
              <a:rPr lang="en-US" sz="3000" dirty="0">
                <a:solidFill>
                  <a:srgbClr val="FFFFFF"/>
                </a:solidFill>
                <a:latin typeface="Roboto Medium" pitchFamily="34" charset="0"/>
                <a:ea typeface="Roboto Medium" pitchFamily="34" charset="-122"/>
                <a:cs typeface="Roboto Medium" pitchFamily="34" charset="-120"/>
              </a:rPr>
              <a:t>Orchestration: The Intelligence Layer</a:t>
            </a:r>
            <a:endParaRPr lang="en-US" sz="3000" dirty="0"/>
          </a:p>
        </p:txBody>
      </p:sp>
      <p:sp>
        <p:nvSpPr>
          <p:cNvPr id="3" name="Text 1"/>
          <p:cNvSpPr/>
          <p:nvPr/>
        </p:nvSpPr>
        <p:spPr>
          <a:xfrm>
            <a:off x="766167" y="1388626"/>
            <a:ext cx="13098066" cy="612934"/>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The orchestration layer serves as the central nervous system of the multi-agent workflow, managing agent interactions, data flow, and exception handling. This layer transforms individual agents from isolated specialists into a cohesive, intelligent system.</a:t>
            </a:r>
            <a:endParaRPr lang="en-US" sz="1500" dirty="0"/>
          </a:p>
        </p:txBody>
      </p:sp>
      <p:pic>
        <p:nvPicPr>
          <p:cNvPr id="4" name="Image 0" descr="preencoded.png">    </p:cNvPr>
          <p:cNvPicPr>
            <a:picLocks noChangeAspect="1"/>
          </p:cNvPicPr>
          <p:nvPr/>
        </p:nvPicPr>
        <p:blipFill>
          <a:blip r:embed="rId1"/>
          <a:stretch>
            <a:fillRect/>
          </a:stretch>
        </p:blipFill>
        <p:spPr>
          <a:xfrm>
            <a:off x="766167" y="2216944"/>
            <a:ext cx="6549033" cy="766167"/>
          </a:xfrm>
          <a:prstGeom prst="rect">
            <a:avLst/>
          </a:prstGeom>
        </p:spPr>
      </p:pic>
      <p:sp>
        <p:nvSpPr>
          <p:cNvPr id="5" name="Text 2"/>
          <p:cNvSpPr/>
          <p:nvPr/>
        </p:nvSpPr>
        <p:spPr>
          <a:xfrm>
            <a:off x="957620" y="3174563"/>
            <a:ext cx="2394347" cy="299204"/>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Document Upload</a:t>
            </a:r>
            <a:endParaRPr lang="en-US" sz="1850" dirty="0"/>
          </a:p>
        </p:txBody>
      </p:sp>
      <p:sp>
        <p:nvSpPr>
          <p:cNvPr id="6" name="Text 3"/>
          <p:cNvSpPr/>
          <p:nvPr/>
        </p:nvSpPr>
        <p:spPr>
          <a:xfrm>
            <a:off x="957620" y="3588663"/>
            <a:ext cx="6166128" cy="306467"/>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User initiates workflow by uploading financial documents to the system</a:t>
            </a:r>
            <a:endParaRPr lang="en-US" sz="1500" dirty="0"/>
          </a:p>
        </p:txBody>
      </p:sp>
      <p:pic>
        <p:nvPicPr>
          <p:cNvPr id="7" name="Image 1" descr="preencoded.png">    </p:cNvPr>
          <p:cNvPicPr>
            <a:picLocks noChangeAspect="1"/>
          </p:cNvPicPr>
          <p:nvPr/>
        </p:nvPicPr>
        <p:blipFill>
          <a:blip r:embed="rId2"/>
          <a:stretch>
            <a:fillRect/>
          </a:stretch>
        </p:blipFill>
        <p:spPr>
          <a:xfrm>
            <a:off x="7315200" y="2216944"/>
            <a:ext cx="6549033" cy="766167"/>
          </a:xfrm>
          <a:prstGeom prst="rect">
            <a:avLst/>
          </a:prstGeom>
        </p:spPr>
      </p:pic>
      <p:sp>
        <p:nvSpPr>
          <p:cNvPr id="8" name="Text 4"/>
          <p:cNvSpPr/>
          <p:nvPr/>
        </p:nvSpPr>
        <p:spPr>
          <a:xfrm>
            <a:off x="7506653" y="3174563"/>
            <a:ext cx="2394347" cy="299204"/>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Sequential Processing</a:t>
            </a:r>
            <a:endParaRPr lang="en-US" sz="1850" dirty="0"/>
          </a:p>
        </p:txBody>
      </p:sp>
      <p:sp>
        <p:nvSpPr>
          <p:cNvPr id="9" name="Text 5"/>
          <p:cNvSpPr/>
          <p:nvPr/>
        </p:nvSpPr>
        <p:spPr>
          <a:xfrm>
            <a:off x="7506653" y="3588663"/>
            <a:ext cx="6166128" cy="612934"/>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Orchestrator triggers agents in sequence: OCR → Extraction → Research → Comparison</a:t>
            </a:r>
            <a:endParaRPr lang="en-US" sz="1500" dirty="0"/>
          </a:p>
        </p:txBody>
      </p:sp>
      <p:pic>
        <p:nvPicPr>
          <p:cNvPr id="10" name="Image 2" descr="preencoded.png">    </p:cNvPr>
          <p:cNvPicPr>
            <a:picLocks noChangeAspect="1"/>
          </p:cNvPicPr>
          <p:nvPr/>
        </p:nvPicPr>
        <p:blipFill>
          <a:blip r:embed="rId3"/>
          <a:stretch>
            <a:fillRect/>
          </a:stretch>
        </p:blipFill>
        <p:spPr>
          <a:xfrm>
            <a:off x="766167" y="4393049"/>
            <a:ext cx="6549033" cy="766167"/>
          </a:xfrm>
          <a:prstGeom prst="rect">
            <a:avLst/>
          </a:prstGeom>
        </p:spPr>
      </p:pic>
      <p:sp>
        <p:nvSpPr>
          <p:cNvPr id="11" name="Text 6"/>
          <p:cNvSpPr/>
          <p:nvPr/>
        </p:nvSpPr>
        <p:spPr>
          <a:xfrm>
            <a:off x="957620" y="5350669"/>
            <a:ext cx="2394347" cy="299204"/>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Quality Gates</a:t>
            </a:r>
            <a:endParaRPr lang="en-US" sz="1850" dirty="0"/>
          </a:p>
        </p:txBody>
      </p:sp>
      <p:sp>
        <p:nvSpPr>
          <p:cNvPr id="12" name="Text 7"/>
          <p:cNvSpPr/>
          <p:nvPr/>
        </p:nvSpPr>
        <p:spPr>
          <a:xfrm>
            <a:off x="957620" y="5764768"/>
            <a:ext cx="6166128" cy="612934"/>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Each output is validated before proceeding; failures trigger fallback logic or human escalation</a:t>
            </a:r>
            <a:endParaRPr lang="en-US" sz="1500" dirty="0"/>
          </a:p>
        </p:txBody>
      </p:sp>
      <p:pic>
        <p:nvPicPr>
          <p:cNvPr id="13" name="Image 3" descr="preencoded.png">    </p:cNvPr>
          <p:cNvPicPr>
            <a:picLocks noChangeAspect="1"/>
          </p:cNvPicPr>
          <p:nvPr/>
        </p:nvPicPr>
        <p:blipFill>
          <a:blip r:embed="rId4"/>
          <a:stretch>
            <a:fillRect/>
          </a:stretch>
        </p:blipFill>
        <p:spPr>
          <a:xfrm>
            <a:off x="7315200" y="4393049"/>
            <a:ext cx="6549033" cy="766167"/>
          </a:xfrm>
          <a:prstGeom prst="rect">
            <a:avLst/>
          </a:prstGeom>
        </p:spPr>
      </p:pic>
      <p:sp>
        <p:nvSpPr>
          <p:cNvPr id="14" name="Text 8"/>
          <p:cNvSpPr/>
          <p:nvPr/>
        </p:nvSpPr>
        <p:spPr>
          <a:xfrm>
            <a:off x="7506653" y="5350669"/>
            <a:ext cx="2394347" cy="299204"/>
          </a:xfrm>
          <a:prstGeom prst="rect">
            <a:avLst/>
          </a:prstGeom>
          <a:noFill/>
          <a:ln/>
        </p:spPr>
        <p:txBody>
          <a:bodyPr wrap="none" lIns="0" tIns="0" rIns="0" bIns="0" rtlCol="0" anchor="t"/>
          <a:lstStyle/>
          <a:p>
            <a:pPr algn="l" indent="0" marL="0">
              <a:lnSpc>
                <a:spcPts val="2350"/>
              </a:lnSpc>
              <a:buNone/>
            </a:pPr>
            <a:r>
              <a:rPr lang="en-US" sz="1850" dirty="0">
                <a:solidFill>
                  <a:srgbClr val="CFD0D8"/>
                </a:solidFill>
                <a:latin typeface="Roboto Medium" pitchFamily="34" charset="0"/>
                <a:ea typeface="Roboto Medium" pitchFamily="34" charset="-122"/>
                <a:cs typeface="Roboto Medium" pitchFamily="34" charset="-120"/>
              </a:rPr>
              <a:t>Final Delivery</a:t>
            </a:r>
            <a:endParaRPr lang="en-US" sz="1850" dirty="0"/>
          </a:p>
        </p:txBody>
      </p:sp>
      <p:sp>
        <p:nvSpPr>
          <p:cNvPr id="15" name="Text 9"/>
          <p:cNvSpPr/>
          <p:nvPr/>
        </p:nvSpPr>
        <p:spPr>
          <a:xfrm>
            <a:off x="7506653" y="5764768"/>
            <a:ext cx="6166128" cy="612934"/>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Summary agent compiles results into executive-ready format with audit trail</a:t>
            </a:r>
            <a:endParaRPr lang="en-US" sz="1500" dirty="0"/>
          </a:p>
        </p:txBody>
      </p:sp>
      <p:sp>
        <p:nvSpPr>
          <p:cNvPr id="16" name="Text 10"/>
          <p:cNvSpPr/>
          <p:nvPr/>
        </p:nvSpPr>
        <p:spPr>
          <a:xfrm>
            <a:off x="766167" y="6784538"/>
            <a:ext cx="13098066" cy="919401"/>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Dynamic routing capabilities allow the orchestrator to adjust workflows based on document type, data quality, or encountered errors. When an agent flags unreadable text or missing data, the system can route to alternative processing paths or invoke human-in-the-loop review—critical for regulated industries where accuracy and auditability are paramount.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21807"/>
            <a:ext cx="9803963"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Core Design Principles: Building Robust Agent Systems</a:t>
            </a:r>
            <a:endParaRPr lang="en-US" sz="3100" dirty="0"/>
          </a:p>
        </p:txBody>
      </p:sp>
      <p:sp>
        <p:nvSpPr>
          <p:cNvPr id="3" name="Text 1"/>
          <p:cNvSpPr/>
          <p:nvPr/>
        </p:nvSpPr>
        <p:spPr>
          <a:xfrm>
            <a:off x="793790" y="2113955"/>
            <a:ext cx="379345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Specialization Over Generalization</a:t>
            </a:r>
            <a:endParaRPr lang="en-US" sz="1950" dirty="0"/>
          </a:p>
        </p:txBody>
      </p:sp>
      <p:sp>
        <p:nvSpPr>
          <p:cNvPr id="4" name="Text 2"/>
          <p:cNvSpPr/>
          <p:nvPr/>
        </p:nvSpPr>
        <p:spPr>
          <a:xfrm>
            <a:off x="793790" y="2622471"/>
            <a:ext cx="3979664" cy="222277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Each agent is optimized for a single, well-defined task rather than attempting to be a jack-of-all-trades. This architectural choice dramatically improves accuracy, reduces complexity, and enables teams to iterate on individual components without destabilizing the entire system.</a:t>
            </a:r>
            <a:endParaRPr lang="en-US" sz="1550" dirty="0"/>
          </a:p>
        </p:txBody>
      </p:sp>
      <p:sp>
        <p:nvSpPr>
          <p:cNvPr id="5" name="Text 3"/>
          <p:cNvSpPr/>
          <p:nvPr/>
        </p:nvSpPr>
        <p:spPr>
          <a:xfrm>
            <a:off x="793790" y="5023842"/>
            <a:ext cx="3979664" cy="190523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Specialized agents can leverage best-in-class models and tools for their specific domain—OCR agents use vision-optimized models, while summary agents employ large language models tuned for executive communication.</a:t>
            </a:r>
            <a:endParaRPr lang="en-US" sz="1550" dirty="0"/>
          </a:p>
        </p:txBody>
      </p:sp>
      <p:sp>
        <p:nvSpPr>
          <p:cNvPr id="6" name="Text 4"/>
          <p:cNvSpPr/>
          <p:nvPr/>
        </p:nvSpPr>
        <p:spPr>
          <a:xfrm>
            <a:off x="5265182" y="2113955"/>
            <a:ext cx="2779633"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Clear Interface Contracts</a:t>
            </a:r>
            <a:endParaRPr lang="en-US" sz="1950" dirty="0"/>
          </a:p>
        </p:txBody>
      </p:sp>
      <p:sp>
        <p:nvSpPr>
          <p:cNvPr id="7" name="Text 5"/>
          <p:cNvSpPr/>
          <p:nvPr/>
        </p:nvSpPr>
        <p:spPr>
          <a:xfrm>
            <a:off x="5265182" y="2622471"/>
            <a:ext cx="3979664"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Every agent defines explicit input/output parameters, expected data formats, and error conditions. This contractual approach ensures predictable behavior and simplifies debugging when issues arise.</a:t>
            </a:r>
            <a:endParaRPr lang="en-US" sz="1550" dirty="0"/>
          </a:p>
        </p:txBody>
      </p:sp>
      <p:sp>
        <p:nvSpPr>
          <p:cNvPr id="8" name="Text 6"/>
          <p:cNvSpPr/>
          <p:nvPr/>
        </p:nvSpPr>
        <p:spPr>
          <a:xfrm>
            <a:off x="5265182" y="4388763"/>
            <a:ext cx="3979664" cy="190523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Well-defined interfaces also enable parallel development—teams can work on different agents simultaneously knowing their integration points are specified and stable. Documentation of these contracts becomes living API specifications.</a:t>
            </a:r>
            <a:endParaRPr lang="en-US" sz="1550" dirty="0"/>
          </a:p>
        </p:txBody>
      </p:sp>
      <p:sp>
        <p:nvSpPr>
          <p:cNvPr id="9" name="Text 7"/>
          <p:cNvSpPr/>
          <p:nvPr/>
        </p:nvSpPr>
        <p:spPr>
          <a:xfrm>
            <a:off x="9736574" y="2113955"/>
            <a:ext cx="2841308"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edium" pitchFamily="34" charset="0"/>
                <a:ea typeface="Roboto Medium" pitchFamily="34" charset="-122"/>
                <a:cs typeface="Roboto Medium" pitchFamily="34" charset="-120"/>
              </a:rPr>
              <a:t>Fault Tolerance by Design</a:t>
            </a:r>
            <a:endParaRPr lang="en-US" sz="1950" dirty="0"/>
          </a:p>
        </p:txBody>
      </p:sp>
      <p:sp>
        <p:nvSpPr>
          <p:cNvPr id="10" name="Text 8"/>
          <p:cNvSpPr/>
          <p:nvPr/>
        </p:nvSpPr>
        <p:spPr>
          <a:xfrm>
            <a:off x="9736574" y="2622471"/>
            <a:ext cx="4115038" cy="190523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Agents are built to fail gracefully. When one agent encounters an issue—corrupted data, API timeouts, model failures—the system doesn't collapse. Instead, it logs the failure, preserves partial results, and either attempts recovery or escalates appropriately.</a:t>
            </a:r>
            <a:endParaRPr lang="en-US" sz="1550" dirty="0"/>
          </a:p>
        </p:txBody>
      </p:sp>
      <p:sp>
        <p:nvSpPr>
          <p:cNvPr id="11" name="Text 9"/>
          <p:cNvSpPr/>
          <p:nvPr/>
        </p:nvSpPr>
        <p:spPr>
          <a:xfrm>
            <a:off x="9736574" y="4706303"/>
            <a:ext cx="4115038" cy="158769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This resilience is crucial for production environments where uptime and reliability directly impact business operations and customer satisfaction. Partial automation is better than complete system failure.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00068"/>
            <a:ext cx="9943743"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Roboto Medium" pitchFamily="34" charset="0"/>
                <a:ea typeface="Roboto Medium" pitchFamily="34" charset="-122"/>
                <a:cs typeface="Roboto Medium" pitchFamily="34" charset="-120"/>
              </a:rPr>
              <a:t>Agent Capabilities: Tools, Techniques, and Technologies</a:t>
            </a:r>
            <a:endParaRPr lang="en-US" sz="3100" dirty="0"/>
          </a:p>
        </p:txBody>
      </p:sp>
      <p:sp>
        <p:nvSpPr>
          <p:cNvPr id="3" name="Text 1"/>
          <p:cNvSpPr/>
          <p:nvPr/>
        </p:nvSpPr>
        <p:spPr>
          <a:xfrm>
            <a:off x="793790" y="239303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Modern multi-agent systems leverage a sophisticated toolkit that spans traditional software engineering, machine learning, and emerging AI capabilities. Understanding what each agent can do—and how it does it—is essential for effective implementation.</a:t>
            </a:r>
            <a:endParaRPr lang="en-US" sz="1550" dirty="0"/>
          </a:p>
        </p:txBody>
      </p:sp>
      <p:sp>
        <p:nvSpPr>
          <p:cNvPr id="4" name="Text 2"/>
          <p:cNvSpPr/>
          <p:nvPr/>
        </p:nvSpPr>
        <p:spPr>
          <a:xfrm>
            <a:off x="793790" y="344971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Document Processing</a:t>
            </a:r>
            <a:endParaRPr lang="en-US" sz="1950" dirty="0"/>
          </a:p>
        </p:txBody>
      </p:sp>
      <p:sp>
        <p:nvSpPr>
          <p:cNvPr id="5" name="Text 3"/>
          <p:cNvSpPr/>
          <p:nvPr/>
        </p:nvSpPr>
        <p:spPr>
          <a:xfrm>
            <a:off x="793790" y="3878937"/>
            <a:ext cx="3074670" cy="254031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OCR agents employ computer vision models trained on diverse document types, handling everything from pristine digital PDFs to low-quality scans with noise, skew, and artifacts. Preprocessing pipelines normalize inputs before text extraction.</a:t>
            </a:r>
            <a:endParaRPr lang="en-US" sz="1550" dirty="0"/>
          </a:p>
        </p:txBody>
      </p:sp>
      <p:sp>
        <p:nvSpPr>
          <p:cNvPr id="6" name="Text 4"/>
          <p:cNvSpPr/>
          <p:nvPr/>
        </p:nvSpPr>
        <p:spPr>
          <a:xfrm>
            <a:off x="4116467" y="3449717"/>
            <a:ext cx="3074670" cy="620316"/>
          </a:xfrm>
          <a:prstGeom prst="rect">
            <a:avLst/>
          </a:prstGeom>
          <a:noFill/>
          <a:ln/>
        </p:spPr>
        <p:txBody>
          <a:bodyPr wrap="squar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Natural Language Understanding</a:t>
            </a:r>
            <a:endParaRPr lang="en-US" sz="1950" dirty="0"/>
          </a:p>
        </p:txBody>
      </p:sp>
      <p:sp>
        <p:nvSpPr>
          <p:cNvPr id="7" name="Text 5"/>
          <p:cNvSpPr/>
          <p:nvPr/>
        </p:nvSpPr>
        <p:spPr>
          <a:xfrm>
            <a:off x="4116467" y="4189095"/>
            <a:ext cx="3074670" cy="254031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Extraction agents use named entity recognition, relation extraction, and custom fine-tuned models to identify financial metrics, dates, entities, and relationships within unstructured text—transforming prose into structured data.</a:t>
            </a:r>
            <a:endParaRPr lang="en-US" sz="1550" dirty="0"/>
          </a:p>
        </p:txBody>
      </p:sp>
      <p:sp>
        <p:nvSpPr>
          <p:cNvPr id="8" name="Text 6"/>
          <p:cNvSpPr/>
          <p:nvPr/>
        </p:nvSpPr>
        <p:spPr>
          <a:xfrm>
            <a:off x="7439144" y="344971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External Integration</a:t>
            </a:r>
            <a:endParaRPr lang="en-US" sz="1950" dirty="0"/>
          </a:p>
        </p:txBody>
      </p:sp>
      <p:sp>
        <p:nvSpPr>
          <p:cNvPr id="9" name="Text 7"/>
          <p:cNvSpPr/>
          <p:nvPr/>
        </p:nvSpPr>
        <p:spPr>
          <a:xfrm>
            <a:off x="7439144" y="3878937"/>
            <a:ext cx="3074670" cy="222277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Research agents connect to external data sources via REST APIs, GraphQL endpoints, and web scraping tools. They validate data freshness, handle rate limits, and implement caching strategies to optimize performance and cost.</a:t>
            </a:r>
            <a:endParaRPr lang="en-US" sz="1550" dirty="0"/>
          </a:p>
        </p:txBody>
      </p:sp>
      <p:sp>
        <p:nvSpPr>
          <p:cNvPr id="10" name="Text 8"/>
          <p:cNvSpPr/>
          <p:nvPr/>
        </p:nvSpPr>
        <p:spPr>
          <a:xfrm>
            <a:off x="10761821" y="344971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D0D8"/>
                </a:solidFill>
                <a:latin typeface="Roboto Medium" pitchFamily="34" charset="0"/>
                <a:ea typeface="Roboto Medium" pitchFamily="34" charset="-122"/>
                <a:cs typeface="Roboto Medium" pitchFamily="34" charset="-120"/>
              </a:rPr>
              <a:t>Advanced Analytics</a:t>
            </a:r>
            <a:endParaRPr lang="en-US" sz="1950" dirty="0"/>
          </a:p>
        </p:txBody>
      </p:sp>
      <p:sp>
        <p:nvSpPr>
          <p:cNvPr id="11" name="Text 9"/>
          <p:cNvSpPr/>
          <p:nvPr/>
        </p:nvSpPr>
        <p:spPr>
          <a:xfrm>
            <a:off x="10761821" y="3878937"/>
            <a:ext cx="3074789" cy="254031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Comparison agents perform statistical analysis, trend detection, anomaly identification, and predictive modeling. They calculate performance deltas, confidence intervals, and provide context-aware insights based on historical patterns.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8545" y="640794"/>
            <a:ext cx="8527971" cy="461605"/>
          </a:xfrm>
          <a:prstGeom prst="rect">
            <a:avLst/>
          </a:prstGeom>
          <a:noFill/>
          <a:ln/>
        </p:spPr>
        <p:txBody>
          <a:bodyPr wrap="none" lIns="0" tIns="0" rIns="0" bIns="0" rtlCol="0" anchor="t"/>
          <a:lstStyle/>
          <a:p>
            <a:pPr algn="l" indent="0" marL="0">
              <a:lnSpc>
                <a:spcPts val="3600"/>
              </a:lnSpc>
              <a:buNone/>
            </a:pPr>
            <a:r>
              <a:rPr lang="en-US" sz="2900" dirty="0">
                <a:solidFill>
                  <a:srgbClr val="FFFFFF"/>
                </a:solidFill>
                <a:latin typeface="Roboto Medium" pitchFamily="34" charset="0"/>
                <a:ea typeface="Roboto Medium" pitchFamily="34" charset="-122"/>
                <a:cs typeface="Roboto Medium" pitchFamily="34" charset="-120"/>
              </a:rPr>
              <a:t>Real-World Implementation: Platforms and Patterns</a:t>
            </a:r>
            <a:endParaRPr lang="en-US" sz="2900" dirty="0"/>
          </a:p>
        </p:txBody>
      </p:sp>
      <p:sp>
        <p:nvSpPr>
          <p:cNvPr id="3" name="Text 1"/>
          <p:cNvSpPr/>
          <p:nvPr/>
        </p:nvSpPr>
        <p:spPr>
          <a:xfrm>
            <a:off x="738545" y="1471612"/>
            <a:ext cx="13153311" cy="59078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Leading cloud providers and AI platforms have developed reference architectures and pre-built solutions that demonstrate multi-agent workflows in production environments. These implementations provide proven patterns for enterprise adoption.</a:t>
            </a:r>
            <a:endParaRPr lang="en-US" sz="1450" dirty="0"/>
          </a:p>
        </p:txBody>
      </p:sp>
      <p:sp>
        <p:nvSpPr>
          <p:cNvPr id="4" name="Shape 2"/>
          <p:cNvSpPr/>
          <p:nvPr/>
        </p:nvSpPr>
        <p:spPr>
          <a:xfrm>
            <a:off x="738545" y="2270046"/>
            <a:ext cx="4261366" cy="5318760"/>
          </a:xfrm>
          <a:prstGeom prst="roundRect">
            <a:avLst>
              <a:gd name="adj" fmla="val 1820"/>
            </a:avLst>
          </a:prstGeom>
          <a:solidFill>
            <a:srgbClr val="000018">
              <a:alpha val="95000"/>
            </a:srgbClr>
          </a:solidFill>
          <a:ln w="22860">
            <a:solidFill>
              <a:srgbClr val="313E80"/>
            </a:solidFill>
            <a:prstDash val="solid"/>
          </a:ln>
        </p:spPr>
      </p:sp>
      <p:sp>
        <p:nvSpPr>
          <p:cNvPr id="5" name="Shape 3"/>
          <p:cNvSpPr/>
          <p:nvPr/>
        </p:nvSpPr>
        <p:spPr>
          <a:xfrm>
            <a:off x="761405" y="2292906"/>
            <a:ext cx="4215646" cy="553879"/>
          </a:xfrm>
          <a:prstGeom prst="roundRect">
            <a:avLst>
              <a:gd name="adj" fmla="val 9049"/>
            </a:avLst>
          </a:prstGeom>
          <a:solidFill>
            <a:srgbClr val="182567"/>
          </a:solidFill>
          <a:ln/>
        </p:spPr>
      </p:sp>
      <p:pic>
        <p:nvPicPr>
          <p:cNvPr id="6" name="Image 0" descr="preencoded.png">    </p:cNvPr>
          <p:cNvPicPr>
            <a:picLocks noChangeAspect="1"/>
          </p:cNvPicPr>
          <p:nvPr/>
        </p:nvPicPr>
        <p:blipFill>
          <a:blip r:embed="rId1"/>
          <a:stretch>
            <a:fillRect/>
          </a:stretch>
        </p:blipFill>
        <p:spPr>
          <a:xfrm>
            <a:off x="2730698" y="2392918"/>
            <a:ext cx="276939" cy="346115"/>
          </a:xfrm>
          <a:prstGeom prst="rect">
            <a:avLst/>
          </a:prstGeom>
        </p:spPr>
      </p:pic>
      <p:sp>
        <p:nvSpPr>
          <p:cNvPr id="7" name="Text 4"/>
          <p:cNvSpPr/>
          <p:nvPr/>
        </p:nvSpPr>
        <p:spPr>
          <a:xfrm>
            <a:off x="945952" y="3031331"/>
            <a:ext cx="2308027" cy="288488"/>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V7 Go AI Concierge</a:t>
            </a:r>
            <a:endParaRPr lang="en-US" sz="1800" dirty="0"/>
          </a:p>
        </p:txBody>
      </p:sp>
      <p:sp>
        <p:nvSpPr>
          <p:cNvPr id="8" name="Text 5"/>
          <p:cNvSpPr/>
          <p:nvPr/>
        </p:nvSpPr>
        <p:spPr>
          <a:xfrm>
            <a:off x="945952" y="3430548"/>
            <a:ext cx="3846552" cy="206775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Offers pre-built workflows specifically designed for document analysis, including the financial document processing pipeline described here. The platform provides visual workflow builders, pre-trained models, and compliance-ready audit trails—accelerating time-to-value for enterprises.</a:t>
            </a:r>
            <a:endParaRPr lang="en-US" sz="1450" dirty="0"/>
          </a:p>
        </p:txBody>
      </p:sp>
      <p:sp>
        <p:nvSpPr>
          <p:cNvPr id="9" name="Text 6"/>
          <p:cNvSpPr/>
          <p:nvPr/>
        </p:nvSpPr>
        <p:spPr>
          <a:xfrm>
            <a:off x="945952" y="5609034"/>
            <a:ext cx="3846552" cy="1476970"/>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V7's approach emphasizes human-in-the-loop capabilities, allowing subject matter experts to review and correct agent outputs while the system learns from these interventions to improve future performance.</a:t>
            </a:r>
            <a:endParaRPr lang="en-US" sz="1450" dirty="0"/>
          </a:p>
        </p:txBody>
      </p:sp>
      <p:sp>
        <p:nvSpPr>
          <p:cNvPr id="10" name="Shape 7"/>
          <p:cNvSpPr/>
          <p:nvPr/>
        </p:nvSpPr>
        <p:spPr>
          <a:xfrm>
            <a:off x="5184457" y="2270046"/>
            <a:ext cx="4261366" cy="5318760"/>
          </a:xfrm>
          <a:prstGeom prst="roundRect">
            <a:avLst>
              <a:gd name="adj" fmla="val 1820"/>
            </a:avLst>
          </a:prstGeom>
          <a:solidFill>
            <a:srgbClr val="000018">
              <a:alpha val="95000"/>
            </a:srgbClr>
          </a:solidFill>
          <a:ln w="22860">
            <a:solidFill>
              <a:srgbClr val="313E80"/>
            </a:solidFill>
            <a:prstDash val="solid"/>
          </a:ln>
        </p:spPr>
      </p:sp>
      <p:sp>
        <p:nvSpPr>
          <p:cNvPr id="11" name="Shape 8"/>
          <p:cNvSpPr/>
          <p:nvPr/>
        </p:nvSpPr>
        <p:spPr>
          <a:xfrm>
            <a:off x="5207318" y="2292906"/>
            <a:ext cx="4215646" cy="553879"/>
          </a:xfrm>
          <a:prstGeom prst="roundRect">
            <a:avLst>
              <a:gd name="adj" fmla="val 9049"/>
            </a:avLst>
          </a:prstGeom>
          <a:solidFill>
            <a:srgbClr val="182567"/>
          </a:solidFill>
          <a:ln/>
        </p:spPr>
      </p:sp>
      <p:pic>
        <p:nvPicPr>
          <p:cNvPr id="12" name="Image 1" descr="preencoded.png">    </p:cNvPr>
          <p:cNvPicPr>
            <a:picLocks noChangeAspect="1"/>
          </p:cNvPicPr>
          <p:nvPr/>
        </p:nvPicPr>
        <p:blipFill>
          <a:blip r:embed="rId2"/>
          <a:stretch>
            <a:fillRect/>
          </a:stretch>
        </p:blipFill>
        <p:spPr>
          <a:xfrm>
            <a:off x="7176611" y="2392918"/>
            <a:ext cx="276939" cy="346115"/>
          </a:xfrm>
          <a:prstGeom prst="rect">
            <a:avLst/>
          </a:prstGeom>
        </p:spPr>
      </p:pic>
      <p:sp>
        <p:nvSpPr>
          <p:cNvPr id="13" name="Text 9"/>
          <p:cNvSpPr/>
          <p:nvPr/>
        </p:nvSpPr>
        <p:spPr>
          <a:xfrm>
            <a:off x="5391864" y="3031331"/>
            <a:ext cx="3384709" cy="288488"/>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Google Cloud Agent Architecture</a:t>
            </a:r>
            <a:endParaRPr lang="en-US" sz="1800" dirty="0"/>
          </a:p>
        </p:txBody>
      </p:sp>
      <p:sp>
        <p:nvSpPr>
          <p:cNvPr id="14" name="Text 10"/>
          <p:cNvSpPr/>
          <p:nvPr/>
        </p:nvSpPr>
        <p:spPr>
          <a:xfrm>
            <a:off x="5391864" y="3430548"/>
            <a:ext cx="3846552" cy="2067758"/>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Google's reference implementations feature coordinator agents that manage sequential and iterative workflows, along with specialized subagents for quality assurance and grounding. Their architecture emphasizes observability, with comprehensive logging and monitoring built into the orchestration layer.</a:t>
            </a:r>
            <a:endParaRPr lang="en-US" sz="1450" dirty="0"/>
          </a:p>
        </p:txBody>
      </p:sp>
      <p:sp>
        <p:nvSpPr>
          <p:cNvPr id="15" name="Text 11"/>
          <p:cNvSpPr/>
          <p:nvPr/>
        </p:nvSpPr>
        <p:spPr>
          <a:xfrm>
            <a:off x="5391864" y="5609034"/>
            <a:ext cx="3846552" cy="1772364"/>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The platform supports both synchronous and asynchronous agent communication patterns, enabling workflows that require real-time responses as well as batch processing scenarios common in financial document analysis.</a:t>
            </a:r>
            <a:endParaRPr lang="en-US" sz="1450" dirty="0"/>
          </a:p>
        </p:txBody>
      </p:sp>
      <p:sp>
        <p:nvSpPr>
          <p:cNvPr id="16" name="Shape 12"/>
          <p:cNvSpPr/>
          <p:nvPr/>
        </p:nvSpPr>
        <p:spPr>
          <a:xfrm>
            <a:off x="9630370" y="2270046"/>
            <a:ext cx="4261485" cy="5318760"/>
          </a:xfrm>
          <a:prstGeom prst="roundRect">
            <a:avLst>
              <a:gd name="adj" fmla="val 1820"/>
            </a:avLst>
          </a:prstGeom>
          <a:solidFill>
            <a:srgbClr val="000018">
              <a:alpha val="95000"/>
            </a:srgbClr>
          </a:solidFill>
          <a:ln w="22860">
            <a:solidFill>
              <a:srgbClr val="313E80"/>
            </a:solidFill>
            <a:prstDash val="solid"/>
          </a:ln>
        </p:spPr>
      </p:sp>
      <p:sp>
        <p:nvSpPr>
          <p:cNvPr id="17" name="Shape 13"/>
          <p:cNvSpPr/>
          <p:nvPr/>
        </p:nvSpPr>
        <p:spPr>
          <a:xfrm>
            <a:off x="9653230" y="2292906"/>
            <a:ext cx="4215765" cy="553879"/>
          </a:xfrm>
          <a:prstGeom prst="roundRect">
            <a:avLst>
              <a:gd name="adj" fmla="val 9049"/>
            </a:avLst>
          </a:prstGeom>
          <a:solidFill>
            <a:srgbClr val="182567"/>
          </a:solidFill>
          <a:ln/>
        </p:spPr>
      </p:sp>
      <p:pic>
        <p:nvPicPr>
          <p:cNvPr id="18" name="Image 2" descr="preencoded.png">    </p:cNvPr>
          <p:cNvPicPr>
            <a:picLocks noChangeAspect="1"/>
          </p:cNvPicPr>
          <p:nvPr/>
        </p:nvPicPr>
        <p:blipFill>
          <a:blip r:embed="rId3"/>
          <a:stretch>
            <a:fillRect/>
          </a:stretch>
        </p:blipFill>
        <p:spPr>
          <a:xfrm>
            <a:off x="11622643" y="2392918"/>
            <a:ext cx="276939" cy="346115"/>
          </a:xfrm>
          <a:prstGeom prst="rect">
            <a:avLst/>
          </a:prstGeom>
        </p:spPr>
      </p:pic>
      <p:sp>
        <p:nvSpPr>
          <p:cNvPr id="19" name="Text 14"/>
          <p:cNvSpPr/>
          <p:nvPr/>
        </p:nvSpPr>
        <p:spPr>
          <a:xfrm>
            <a:off x="9837777" y="3031331"/>
            <a:ext cx="2864406" cy="288488"/>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Roboto Medium" pitchFamily="34" charset="0"/>
                <a:ea typeface="Roboto Medium" pitchFamily="34" charset="-122"/>
                <a:cs typeface="Roboto Medium" pitchFamily="34" charset="-120"/>
              </a:rPr>
              <a:t>Cross-Industry Applications</a:t>
            </a:r>
            <a:endParaRPr lang="en-US" sz="1800" dirty="0"/>
          </a:p>
        </p:txBody>
      </p:sp>
      <p:sp>
        <p:nvSpPr>
          <p:cNvPr id="20" name="Text 15"/>
          <p:cNvSpPr/>
          <p:nvPr/>
        </p:nvSpPr>
        <p:spPr>
          <a:xfrm>
            <a:off x="9837777" y="3430548"/>
            <a:ext cx="3846671" cy="2363153"/>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The multi-agent pattern extends beyond finance. Manufacturing uses separate agents for machine health monitoring versus production scheduling. Supply chains deploy demand monitoring agents alongside inventory management agents. Autonomous vehicles separate perception agents from navigation and control agents.</a:t>
            </a:r>
            <a:endParaRPr lang="en-US" sz="1450" dirty="0"/>
          </a:p>
        </p:txBody>
      </p:sp>
      <p:sp>
        <p:nvSpPr>
          <p:cNvPr id="21" name="Text 16"/>
          <p:cNvSpPr/>
          <p:nvPr/>
        </p:nvSpPr>
        <p:spPr>
          <a:xfrm>
            <a:off x="9837777" y="5904428"/>
            <a:ext cx="3846671" cy="1476970"/>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Roboto" pitchFamily="34" charset="0"/>
                <a:ea typeface="Roboto" pitchFamily="34" charset="-122"/>
                <a:cs typeface="Roboto" pitchFamily="34" charset="-120"/>
              </a:rPr>
              <a:t>These diverse applications demonstrate the versatility and robustness of the multi-agent paradigm across sectors with different requirements, regulations, and operational constraints.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9368" y="848678"/>
            <a:ext cx="7171373" cy="412075"/>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Roboto Medium" pitchFamily="34" charset="0"/>
                <a:ea typeface="Roboto Medium" pitchFamily="34" charset="-122"/>
                <a:cs typeface="Roboto Medium" pitchFamily="34" charset="-120"/>
              </a:rPr>
              <a:t>Key Benefits: Why Multi-Agent Architectures Win</a:t>
            </a:r>
            <a:endParaRPr lang="en-US" sz="2550" dirty="0"/>
          </a:p>
        </p:txBody>
      </p:sp>
      <p:sp>
        <p:nvSpPr>
          <p:cNvPr id="4" name="Text 1"/>
          <p:cNvSpPr/>
          <p:nvPr/>
        </p:nvSpPr>
        <p:spPr>
          <a:xfrm>
            <a:off x="659368" y="1590318"/>
            <a:ext cx="2471023" cy="543878"/>
          </a:xfrm>
          <a:prstGeom prst="rect">
            <a:avLst/>
          </a:prstGeom>
          <a:noFill/>
          <a:ln/>
        </p:spPr>
        <p:txBody>
          <a:bodyPr wrap="none" lIns="0" tIns="0" rIns="0" bIns="0" rtlCol="0" anchor="t"/>
          <a:lstStyle/>
          <a:p>
            <a:pPr algn="ctr" indent="0" marL="0">
              <a:lnSpc>
                <a:spcPts val="4250"/>
              </a:lnSpc>
              <a:buNone/>
            </a:pPr>
            <a:r>
              <a:rPr lang="en-US" sz="4250" dirty="0">
                <a:solidFill>
                  <a:srgbClr val="CFD0D8"/>
                </a:solidFill>
                <a:latin typeface="Roboto Medium" pitchFamily="34" charset="0"/>
                <a:ea typeface="Roboto Medium" pitchFamily="34" charset="-122"/>
                <a:cs typeface="Roboto Medium" pitchFamily="34" charset="-120"/>
              </a:rPr>
              <a:t>100%</a:t>
            </a:r>
            <a:endParaRPr lang="en-US" sz="4250" dirty="0"/>
          </a:p>
        </p:txBody>
      </p:sp>
      <p:sp>
        <p:nvSpPr>
          <p:cNvPr id="5" name="Text 2"/>
          <p:cNvSpPr/>
          <p:nvPr/>
        </p:nvSpPr>
        <p:spPr>
          <a:xfrm>
            <a:off x="864632" y="2340173"/>
            <a:ext cx="2060496" cy="257532"/>
          </a:xfrm>
          <a:prstGeom prst="rect">
            <a:avLst/>
          </a:prstGeom>
          <a:noFill/>
          <a:ln/>
        </p:spPr>
        <p:txBody>
          <a:bodyPr wrap="none" lIns="0" tIns="0" rIns="0" bIns="0" rtlCol="0" anchor="t"/>
          <a:lstStyle/>
          <a:p>
            <a:pPr algn="ctr" indent="0" marL="0">
              <a:lnSpc>
                <a:spcPts val="2000"/>
              </a:lnSpc>
              <a:buNone/>
            </a:pPr>
            <a:r>
              <a:rPr lang="en-US" sz="1600" dirty="0">
                <a:solidFill>
                  <a:srgbClr val="CFD0D8"/>
                </a:solidFill>
                <a:latin typeface="Roboto Medium" pitchFamily="34" charset="0"/>
                <a:ea typeface="Roboto Medium" pitchFamily="34" charset="-122"/>
                <a:cs typeface="Roboto Medium" pitchFamily="34" charset="-120"/>
              </a:rPr>
              <a:t>Traceability</a:t>
            </a:r>
            <a:endParaRPr lang="en-US" sz="1600" dirty="0"/>
          </a:p>
        </p:txBody>
      </p:sp>
      <p:sp>
        <p:nvSpPr>
          <p:cNvPr id="6" name="Text 3"/>
          <p:cNvSpPr/>
          <p:nvPr/>
        </p:nvSpPr>
        <p:spPr>
          <a:xfrm>
            <a:off x="659368" y="2696527"/>
            <a:ext cx="2471023" cy="1583055"/>
          </a:xfrm>
          <a:prstGeom prst="rect">
            <a:avLst/>
          </a:prstGeom>
          <a:noFill/>
          <a:ln/>
        </p:spPr>
        <p:txBody>
          <a:bodyPr wrap="square" lIns="0" tIns="0" rIns="0" bIns="0" rtlCol="0" anchor="t"/>
          <a:lstStyle/>
          <a:p>
            <a:pPr algn="ctr" indent="0" marL="0">
              <a:lnSpc>
                <a:spcPts val="2050"/>
              </a:lnSpc>
              <a:buNone/>
            </a:pPr>
            <a:r>
              <a:rPr lang="en-US" sz="1250" dirty="0">
                <a:solidFill>
                  <a:srgbClr val="CFD0D8"/>
                </a:solidFill>
                <a:latin typeface="Roboto" pitchFamily="34" charset="0"/>
                <a:ea typeface="Roboto" pitchFamily="34" charset="-122"/>
                <a:cs typeface="Roboto" pitchFamily="34" charset="-120"/>
              </a:rPr>
              <a:t>Every output is trackable to its originating agent, with complete audit logs showing the transformation journey from raw input to final report—essential for regulated industries</a:t>
            </a:r>
            <a:endParaRPr lang="en-US" sz="1250" dirty="0"/>
          </a:p>
        </p:txBody>
      </p:sp>
      <p:sp>
        <p:nvSpPr>
          <p:cNvPr id="7" name="Text 4"/>
          <p:cNvSpPr/>
          <p:nvPr/>
        </p:nvSpPr>
        <p:spPr>
          <a:xfrm>
            <a:off x="3336369" y="1590318"/>
            <a:ext cx="2471142" cy="543878"/>
          </a:xfrm>
          <a:prstGeom prst="rect">
            <a:avLst/>
          </a:prstGeom>
          <a:noFill/>
          <a:ln/>
        </p:spPr>
        <p:txBody>
          <a:bodyPr wrap="none" lIns="0" tIns="0" rIns="0" bIns="0" rtlCol="0" anchor="t"/>
          <a:lstStyle/>
          <a:p>
            <a:pPr algn="ctr" indent="0" marL="0">
              <a:lnSpc>
                <a:spcPts val="4250"/>
              </a:lnSpc>
              <a:buNone/>
            </a:pPr>
            <a:r>
              <a:rPr lang="en-US" sz="4250" dirty="0">
                <a:solidFill>
                  <a:srgbClr val="CFD0D8"/>
                </a:solidFill>
                <a:latin typeface="Roboto Medium" pitchFamily="34" charset="0"/>
                <a:ea typeface="Roboto Medium" pitchFamily="34" charset="-122"/>
                <a:cs typeface="Roboto Medium" pitchFamily="34" charset="-120"/>
              </a:rPr>
              <a:t>10x</a:t>
            </a:r>
            <a:endParaRPr lang="en-US" sz="4250" dirty="0"/>
          </a:p>
        </p:txBody>
      </p:sp>
      <p:sp>
        <p:nvSpPr>
          <p:cNvPr id="8" name="Text 5"/>
          <p:cNvSpPr/>
          <p:nvPr/>
        </p:nvSpPr>
        <p:spPr>
          <a:xfrm>
            <a:off x="3541633" y="2340173"/>
            <a:ext cx="2060496" cy="257532"/>
          </a:xfrm>
          <a:prstGeom prst="rect">
            <a:avLst/>
          </a:prstGeom>
          <a:noFill/>
          <a:ln/>
        </p:spPr>
        <p:txBody>
          <a:bodyPr wrap="none" lIns="0" tIns="0" rIns="0" bIns="0" rtlCol="0" anchor="t"/>
          <a:lstStyle/>
          <a:p>
            <a:pPr algn="ctr" indent="0" marL="0">
              <a:lnSpc>
                <a:spcPts val="2000"/>
              </a:lnSpc>
              <a:buNone/>
            </a:pPr>
            <a:r>
              <a:rPr lang="en-US" sz="1600" dirty="0">
                <a:solidFill>
                  <a:srgbClr val="CFD0D8"/>
                </a:solidFill>
                <a:latin typeface="Roboto Medium" pitchFamily="34" charset="0"/>
                <a:ea typeface="Roboto Medium" pitchFamily="34" charset="-122"/>
                <a:cs typeface="Roboto Medium" pitchFamily="34" charset="-120"/>
              </a:rPr>
              <a:t>Scalability</a:t>
            </a:r>
            <a:endParaRPr lang="en-US" sz="1600" dirty="0"/>
          </a:p>
        </p:txBody>
      </p:sp>
      <p:sp>
        <p:nvSpPr>
          <p:cNvPr id="9" name="Text 6"/>
          <p:cNvSpPr/>
          <p:nvPr/>
        </p:nvSpPr>
        <p:spPr>
          <a:xfrm>
            <a:off x="3336369" y="2696527"/>
            <a:ext cx="2471142" cy="1319213"/>
          </a:xfrm>
          <a:prstGeom prst="rect">
            <a:avLst/>
          </a:prstGeom>
          <a:noFill/>
          <a:ln/>
        </p:spPr>
        <p:txBody>
          <a:bodyPr wrap="square" lIns="0" tIns="0" rIns="0" bIns="0" rtlCol="0" anchor="t"/>
          <a:lstStyle/>
          <a:p>
            <a:pPr algn="ctr" indent="0" marL="0">
              <a:lnSpc>
                <a:spcPts val="2050"/>
              </a:lnSpc>
              <a:buNone/>
            </a:pPr>
            <a:r>
              <a:rPr lang="en-US" sz="1250" dirty="0">
                <a:solidFill>
                  <a:srgbClr val="CFD0D8"/>
                </a:solidFill>
                <a:latin typeface="Roboto" pitchFamily="34" charset="0"/>
                <a:ea typeface="Roboto" pitchFamily="34" charset="-122"/>
                <a:cs typeface="Roboto" pitchFamily="34" charset="-120"/>
              </a:rPr>
              <a:t>New agents can be added for additional processing steps without redesigning the entire system, enabling horizontal scaling as business needs evolve</a:t>
            </a:r>
            <a:endParaRPr lang="en-US" sz="1250" dirty="0"/>
          </a:p>
        </p:txBody>
      </p:sp>
      <p:sp>
        <p:nvSpPr>
          <p:cNvPr id="10" name="Text 7"/>
          <p:cNvSpPr/>
          <p:nvPr/>
        </p:nvSpPr>
        <p:spPr>
          <a:xfrm>
            <a:off x="6013490" y="1590318"/>
            <a:ext cx="2471142" cy="543878"/>
          </a:xfrm>
          <a:prstGeom prst="rect">
            <a:avLst/>
          </a:prstGeom>
          <a:noFill/>
          <a:ln/>
        </p:spPr>
        <p:txBody>
          <a:bodyPr wrap="none" lIns="0" tIns="0" rIns="0" bIns="0" rtlCol="0" anchor="t"/>
          <a:lstStyle/>
          <a:p>
            <a:pPr algn="ctr" indent="0" marL="0">
              <a:lnSpc>
                <a:spcPts val="4250"/>
              </a:lnSpc>
              <a:buNone/>
            </a:pPr>
            <a:r>
              <a:rPr lang="en-US" sz="4250" dirty="0">
                <a:solidFill>
                  <a:srgbClr val="CFD0D8"/>
                </a:solidFill>
                <a:latin typeface="Roboto Medium" pitchFamily="34" charset="0"/>
                <a:ea typeface="Roboto Medium" pitchFamily="34" charset="-122"/>
                <a:cs typeface="Roboto Medium" pitchFamily="34" charset="-120"/>
              </a:rPr>
              <a:t>95%</a:t>
            </a:r>
            <a:endParaRPr lang="en-US" sz="4250" dirty="0"/>
          </a:p>
        </p:txBody>
      </p:sp>
      <p:sp>
        <p:nvSpPr>
          <p:cNvPr id="11" name="Text 8"/>
          <p:cNvSpPr/>
          <p:nvPr/>
        </p:nvSpPr>
        <p:spPr>
          <a:xfrm>
            <a:off x="6218753" y="2340173"/>
            <a:ext cx="2060496" cy="257532"/>
          </a:xfrm>
          <a:prstGeom prst="rect">
            <a:avLst/>
          </a:prstGeom>
          <a:noFill/>
          <a:ln/>
        </p:spPr>
        <p:txBody>
          <a:bodyPr wrap="none" lIns="0" tIns="0" rIns="0" bIns="0" rtlCol="0" anchor="t"/>
          <a:lstStyle/>
          <a:p>
            <a:pPr algn="ctr" indent="0" marL="0">
              <a:lnSpc>
                <a:spcPts val="2000"/>
              </a:lnSpc>
              <a:buNone/>
            </a:pPr>
            <a:r>
              <a:rPr lang="en-US" sz="1600" dirty="0">
                <a:solidFill>
                  <a:srgbClr val="CFD0D8"/>
                </a:solidFill>
                <a:latin typeface="Roboto Medium" pitchFamily="34" charset="0"/>
                <a:ea typeface="Roboto Medium" pitchFamily="34" charset="-122"/>
                <a:cs typeface="Roboto Medium" pitchFamily="34" charset="-120"/>
              </a:rPr>
              <a:t>Specialization</a:t>
            </a:r>
            <a:endParaRPr lang="en-US" sz="1600" dirty="0"/>
          </a:p>
        </p:txBody>
      </p:sp>
      <p:sp>
        <p:nvSpPr>
          <p:cNvPr id="12" name="Text 9"/>
          <p:cNvSpPr/>
          <p:nvPr/>
        </p:nvSpPr>
        <p:spPr>
          <a:xfrm>
            <a:off x="6013490" y="2696527"/>
            <a:ext cx="2471142" cy="1319213"/>
          </a:xfrm>
          <a:prstGeom prst="rect">
            <a:avLst/>
          </a:prstGeom>
          <a:noFill/>
          <a:ln/>
        </p:spPr>
        <p:txBody>
          <a:bodyPr wrap="square" lIns="0" tIns="0" rIns="0" bIns="0" rtlCol="0" anchor="t"/>
          <a:lstStyle/>
          <a:p>
            <a:pPr algn="ctr" indent="0" marL="0">
              <a:lnSpc>
                <a:spcPts val="2050"/>
              </a:lnSpc>
              <a:buNone/>
            </a:pPr>
            <a:r>
              <a:rPr lang="en-US" sz="1250" dirty="0">
                <a:solidFill>
                  <a:srgbClr val="CFD0D8"/>
                </a:solidFill>
                <a:latin typeface="Roboto" pitchFamily="34" charset="0"/>
                <a:ea typeface="Roboto" pitchFamily="34" charset="-122"/>
                <a:cs typeface="Roboto" pitchFamily="34" charset="-120"/>
              </a:rPr>
              <a:t>Each agent leverages the optimal model, tool, or technique for its specific task, resulting in higher accuracy than monolithic generalist approaches</a:t>
            </a:r>
            <a:endParaRPr lang="en-US" sz="1250" dirty="0"/>
          </a:p>
        </p:txBody>
      </p:sp>
      <p:sp>
        <p:nvSpPr>
          <p:cNvPr id="13" name="Text 10"/>
          <p:cNvSpPr/>
          <p:nvPr/>
        </p:nvSpPr>
        <p:spPr>
          <a:xfrm>
            <a:off x="3336369" y="4691658"/>
            <a:ext cx="2471142" cy="543878"/>
          </a:xfrm>
          <a:prstGeom prst="rect">
            <a:avLst/>
          </a:prstGeom>
          <a:noFill/>
          <a:ln/>
        </p:spPr>
        <p:txBody>
          <a:bodyPr wrap="none" lIns="0" tIns="0" rIns="0" bIns="0" rtlCol="0" anchor="t"/>
          <a:lstStyle/>
          <a:p>
            <a:pPr algn="ctr" indent="0" marL="0">
              <a:lnSpc>
                <a:spcPts val="4250"/>
              </a:lnSpc>
              <a:buNone/>
            </a:pPr>
            <a:r>
              <a:rPr lang="en-US" sz="4250" dirty="0">
                <a:solidFill>
                  <a:srgbClr val="CFD0D8"/>
                </a:solidFill>
                <a:latin typeface="Roboto Medium" pitchFamily="34" charset="0"/>
                <a:ea typeface="Roboto Medium" pitchFamily="34" charset="-122"/>
                <a:cs typeface="Roboto Medium" pitchFamily="34" charset="-120"/>
              </a:rPr>
              <a:t>24/7</a:t>
            </a:r>
            <a:endParaRPr lang="en-US" sz="4250" dirty="0"/>
          </a:p>
        </p:txBody>
      </p:sp>
      <p:sp>
        <p:nvSpPr>
          <p:cNvPr id="14" name="Text 11"/>
          <p:cNvSpPr/>
          <p:nvPr/>
        </p:nvSpPr>
        <p:spPr>
          <a:xfrm>
            <a:off x="3541633" y="5441513"/>
            <a:ext cx="2060496" cy="257532"/>
          </a:xfrm>
          <a:prstGeom prst="rect">
            <a:avLst/>
          </a:prstGeom>
          <a:noFill/>
          <a:ln/>
        </p:spPr>
        <p:txBody>
          <a:bodyPr wrap="none" lIns="0" tIns="0" rIns="0" bIns="0" rtlCol="0" anchor="t"/>
          <a:lstStyle/>
          <a:p>
            <a:pPr algn="ctr" indent="0" marL="0">
              <a:lnSpc>
                <a:spcPts val="2000"/>
              </a:lnSpc>
              <a:buNone/>
            </a:pPr>
            <a:r>
              <a:rPr lang="en-US" sz="1600" dirty="0">
                <a:solidFill>
                  <a:srgbClr val="CFD0D8"/>
                </a:solidFill>
                <a:latin typeface="Roboto Medium" pitchFamily="34" charset="0"/>
                <a:ea typeface="Roboto Medium" pitchFamily="34" charset="-122"/>
                <a:cs typeface="Roboto Medium" pitchFamily="34" charset="-120"/>
              </a:rPr>
              <a:t>Continuous Operation</a:t>
            </a:r>
            <a:endParaRPr lang="en-US" sz="1600" dirty="0"/>
          </a:p>
        </p:txBody>
      </p:sp>
      <p:sp>
        <p:nvSpPr>
          <p:cNvPr id="15" name="Text 12"/>
          <p:cNvSpPr/>
          <p:nvPr/>
        </p:nvSpPr>
        <p:spPr>
          <a:xfrm>
            <a:off x="3336369" y="5797868"/>
            <a:ext cx="2471142" cy="1583055"/>
          </a:xfrm>
          <a:prstGeom prst="rect">
            <a:avLst/>
          </a:prstGeom>
          <a:noFill/>
          <a:ln/>
        </p:spPr>
        <p:txBody>
          <a:bodyPr wrap="square" lIns="0" tIns="0" rIns="0" bIns="0" rtlCol="0" anchor="t"/>
          <a:lstStyle/>
          <a:p>
            <a:pPr algn="ctr" indent="0" marL="0">
              <a:lnSpc>
                <a:spcPts val="2050"/>
              </a:lnSpc>
              <a:buNone/>
            </a:pPr>
            <a:r>
              <a:rPr lang="en-US" sz="1250" dirty="0">
                <a:solidFill>
                  <a:srgbClr val="CFD0D8"/>
                </a:solidFill>
                <a:latin typeface="Roboto" pitchFamily="34" charset="0"/>
                <a:ea typeface="Roboto" pitchFamily="34" charset="-122"/>
                <a:cs typeface="Roboto" pitchFamily="34" charset="-120"/>
              </a:rPr>
              <a:t>Automated workflows process documents around the clock, dramatically reducing turnaround times from days to minutes while freeing human experts for high-value analysis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2025-10-12T01:33:31Z</dcterms:created>
  <dcterms:modified xsi:type="dcterms:W3CDTF">2025-10-12T01:33:31Z</dcterms:modified>
</cp:coreProperties>
</file>